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rts/chart3.xml" ContentType="application/vnd.openxmlformats-officedocument.drawingml.char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4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Giriş" id="{E05B1574-8A7A-0292-3B74-E2A163E68E65}">
          <p14:sldIdLst>
            <p14:sldId id="256"/>
            <p14:sldId id="257"/>
          </p14:sldIdLst>
        </p14:section>
        <p14:section name="Migros" id="{4A8EDC08-71DF-3CC0-C45A-8D475DD621DE}">
          <p14:sldIdLst>
            <p14:sldId id="258"/>
            <p14:sldId id="259"/>
            <p14:sldId id="260"/>
            <p14:sldId id="261"/>
            <p14:sldId id="262"/>
          </p14:sldIdLst>
        </p14:section>
        <p14:section name="TÜİK Kıyası" id="{FE3DC720-EADF-ACAB-60E4-04CC58BFAD2C}">
          <p14:sldIdLst>
            <p14:sldId id="263"/>
            <p14:sldId id="264"/>
          </p14:sldIdLst>
        </p14:section>
        <p14:section name="Yerel Market" id="{BF671189-8BC0-DF15-7759-9C9495C4F861}">
          <p14:sldIdLst>
            <p14:sldId id="265"/>
            <p14:sldId id="266"/>
            <p14:sldId id="267"/>
          </p14:sldIdLst>
        </p14:section>
        <p14:section name="Sonuç" id="{CAE1C8EC-8B29-E781-AB5E-E26DE86F08CD}">
          <p14:sldIdLst>
            <p14:sldId id="268"/>
            <p14:sldId id="269"/>
            <p14:sldId id="27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14" d="100"/>
          <a:sy n="114" d="100"/>
        </p:scale>
        <p:origin x="562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2D2926"/>
                </a:solidFill>
                <a:latin typeface="+mj-lt"/>
              </a:defRPr>
            </a:pPr>
            <a:r>
              <a:rPr sz="1200" b="0" i="0" u="none" strike="noStrike">
                <a:solidFill>
                  <a:srgbClr val="2D2926"/>
                </a:solidFill>
                <a:latin typeface="+mj-lt"/>
              </a:rPr>
              <a:t>LFL satış büyümesi (nominal, 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LFL satış büyümesi (%)</c:v>
                </c:pt>
              </c:strCache>
            </c:strRef>
          </c:tx>
          <c:spPr>
            <a:solidFill>
              <a:srgbClr val="F37021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2D2926"/>
                    </a:solidFill>
                    <a:latin typeface="+mn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Sheet1!$A$2:$A$6</c:f>
              <c:strCache>
                <c:ptCount val="5"/>
                <c:pt idx="0">
                  <c:v>3Ç 2025</c:v>
                </c:pt>
                <c:pt idx="1">
                  <c:v>4Ç 2025</c:v>
                </c:pt>
                <c:pt idx="2">
                  <c:v>1Ç 2026</c:v>
                </c:pt>
                <c:pt idx="3">
                  <c:v>2Ç 2026</c:v>
                </c:pt>
                <c:pt idx="4">
                  <c:v>3Ç 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39</c:v>
                </c:pt>
                <c:pt idx="1">
                  <c:v>37</c:v>
                </c:pt>
                <c:pt idx="2">
                  <c:v>35.1</c:v>
                </c:pt>
                <c:pt idx="3">
                  <c:v>32.200000000000003</c:v>
                </c:pt>
                <c:pt idx="4">
                  <c:v>31.6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297-4032-9BFA-05812742114F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5A56"/>
                </a:solidFill>
                <a:latin typeface="+mn-lt"/>
              </a:defRPr>
            </a:pPr>
            <a:endParaRPr lang="tr-TR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5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2D2926"/>
                </a:solidFill>
                <a:latin typeface="+mj-lt"/>
              </a:defRPr>
            </a:pPr>
            <a:r>
              <a:rPr sz="1200" b="0" i="0" u="none" strike="noStrike">
                <a:solidFill>
                  <a:srgbClr val="2D2926"/>
                </a:solidFill>
                <a:latin typeface="+mj-lt"/>
              </a:rPr>
              <a:t>Net kâr, TMS 29 hariç (mn TL)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Net kâr</c:v>
                </c:pt>
              </c:strCache>
            </c:strRef>
          </c:tx>
          <c:spPr>
            <a:solidFill>
              <a:srgbClr val="F37021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E82E-47F1-84A2-915959BF81C3}"/>
              </c:ext>
            </c:extLst>
          </c:dPt>
          <c:dPt>
            <c:idx val="1"/>
            <c:invertIfNegative val="0"/>
            <c:bubble3D val="0"/>
            <c:spPr>
              <a:solidFill>
                <a:srgbClr val="B3261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3-E82E-47F1-84A2-915959BF81C3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E82E-47F1-84A2-915959BF81C3}"/>
              </c:ext>
            </c:extLst>
          </c:dPt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2D2926"/>
                    </a:solidFill>
                    <a:latin typeface="+mn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3Ç 2025</c:v>
                </c:pt>
                <c:pt idx="1">
                  <c:v>2Ç 2026</c:v>
                </c:pt>
                <c:pt idx="2">
                  <c:v>3Ç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3322</c:v>
                </c:pt>
                <c:pt idx="1">
                  <c:v>-795</c:v>
                </c:pt>
                <c:pt idx="2">
                  <c:v>4621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E82E-47F1-84A2-915959BF81C3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5A56"/>
                </a:solidFill>
                <a:latin typeface="+mn-lt"/>
              </a:defRPr>
            </a:pPr>
            <a:endParaRPr lang="tr-TR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2D2926"/>
                </a:solidFill>
                <a:latin typeface="+mj-lt"/>
              </a:defRPr>
            </a:pPr>
            <a:r>
              <a:rPr sz="1200" b="0" i="0" u="none" strike="noStrike">
                <a:solidFill>
                  <a:srgbClr val="2D2926"/>
                </a:solidFill>
                <a:latin typeface="+mj-lt"/>
              </a:rPr>
              <a:t>FMCG pazar payı (%)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Toplam FMCG</c:v>
                </c:pt>
              </c:strCache>
            </c:strRef>
          </c:tx>
          <c:spPr>
            <a:solidFill>
              <a:srgbClr val="2D2926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2D2926"/>
                    </a:solidFill>
                    <a:latin typeface="+mn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9A 2024</c:v>
                </c:pt>
                <c:pt idx="1">
                  <c:v>9A 2025</c:v>
                </c:pt>
                <c:pt idx="2">
                  <c:v>9A 2026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9.4</c:v>
                </c:pt>
                <c:pt idx="1">
                  <c:v>9.9</c:v>
                </c:pt>
                <c:pt idx="2">
                  <c:v>9.8000000000000007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84-474A-BC3A-2C5FBAEB40C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Modern FMCG</c:v>
                </c:pt>
              </c:strCache>
            </c:strRef>
          </c:tx>
          <c:spPr>
            <a:solidFill>
              <a:srgbClr val="F37021"/>
            </a:solidFill>
            <a:effectLst/>
          </c:spPr>
          <c:invertIfNegative val="0"/>
          <c:dLbls>
            <c:numFmt formatCode="0.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0" i="0" u="none" strike="noStrike">
                    <a:solidFill>
                      <a:srgbClr val="2D2926"/>
                    </a:solidFill>
                    <a:latin typeface="+mn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Sheet1!$A$2:$A$4</c:f>
              <c:strCache>
                <c:ptCount val="3"/>
                <c:pt idx="0">
                  <c:v>9A 2024</c:v>
                </c:pt>
                <c:pt idx="1">
                  <c:v>9A 2025</c:v>
                </c:pt>
                <c:pt idx="2">
                  <c:v>9A 2026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15.3</c:v>
                </c:pt>
                <c:pt idx="1">
                  <c:v>15.9</c:v>
                </c:pt>
                <c:pt idx="2">
                  <c:v>15.8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B84-474A-BC3A-2C5FBAEB40C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000" b="0" i="0" u="none" strike="noStrike">
                <a:solidFill>
                  <a:srgbClr val="5F5A56"/>
                </a:solidFill>
                <a:latin typeface="+mn-lt"/>
              </a:defRPr>
            </a:pPr>
            <a:endParaRPr lang="tr-TR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19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latin typeface="+mn-lt"/>
              <a:cs typeface="+mn-lt"/>
            </a:defRPr>
          </a:pPr>
          <a:endParaRPr lang="tr-TR"/>
        </a:p>
      </c:txPr>
    </c:legend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tr-TR"/>
  <c:roundedCorners val="1"/>
  <c:style val="2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2D2926"/>
                </a:solidFill>
                <a:latin typeface="+mj-lt"/>
              </a:defRPr>
            </a:pPr>
            <a:r>
              <a:rPr sz="1200" b="0" i="0" u="none" strike="noStrike">
                <a:solidFill>
                  <a:srgbClr val="2D2926"/>
                </a:solidFill>
                <a:latin typeface="+mj-lt"/>
              </a:rPr>
              <a:t>Yıllık değişim (%)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F37021"/>
            </a:solidFill>
            <a:effectLst/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3418-4CFC-91C0-E255E81EF865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3418-4CFC-91C0-E255E81EF865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3418-4CFC-91C0-E255E81EF865}"/>
              </c:ext>
            </c:extLst>
          </c:dPt>
          <c:dPt>
            <c:idx val="3"/>
            <c:invertIfNegative val="0"/>
            <c:bubble3D val="0"/>
            <c:spPr>
              <a:solidFill>
                <a:srgbClr val="2D292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7-3418-4CFC-91C0-E255E81EF865}"/>
              </c:ext>
            </c:extLst>
          </c:dPt>
          <c:dPt>
            <c:idx val="4"/>
            <c:invertIfNegative val="0"/>
            <c:bubble3D val="0"/>
            <c:spPr>
              <a:solidFill>
                <a:srgbClr val="2D2926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9-3418-4CFC-91C0-E255E81EF865}"/>
              </c:ext>
            </c:extLst>
          </c:dPt>
          <c:dPt>
            <c:idx val="5"/>
            <c:invertIfNegative val="0"/>
            <c:bubble3D val="0"/>
            <c:spPr>
              <a:solidFill>
                <a:srgbClr val="B3261E"/>
              </a:solidFill>
              <a:effectLst/>
            </c:spPr>
            <c:extLst>
              <c:ext xmlns:c16="http://schemas.microsoft.com/office/drawing/2014/chart" uri="{C3380CC4-5D6E-409C-BE32-E72D297353CC}">
                <c16:uniqueId val="{0000000B-3418-4CFC-91C0-E255E81EF865}"/>
              </c:ext>
            </c:extLst>
          </c:dPt>
          <c:dLbls>
            <c:numFmt formatCode="0.0#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 b="0" i="0" u="none" strike="noStrike">
                    <a:solidFill>
                      <a:srgbClr val="2D2926"/>
                    </a:solidFill>
                    <a:latin typeface="+mn-lt"/>
                  </a:defRPr>
                </a:pPr>
                <a:endParaRPr lang="tr-T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Sheet1!$A$2:$A$7</c:f>
              <c:strCache>
                <c:ptCount val="6"/>
                <c:pt idx="0">
                  <c:v>Migros 3Ç net satış (nominal)</c:v>
                </c:pt>
                <c:pt idx="1">
                  <c:v>Migros 3Ç LFL sepet</c:v>
                </c:pt>
                <c:pt idx="2">
                  <c:v>Migros 3Ç LFL satış</c:v>
                </c:pt>
                <c:pt idx="3">
                  <c:v>TÜFE – Eylül (yıllık)</c:v>
                </c:pt>
                <c:pt idx="4">
                  <c:v>TÜİK gıda ve alkolsüz içecek</c:v>
                </c:pt>
                <c:pt idx="5">
                  <c:v>Migros 3Ç LFL trafik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35</c:v>
                </c:pt>
                <c:pt idx="1">
                  <c:v>31.9</c:v>
                </c:pt>
                <c:pt idx="2">
                  <c:v>31.6</c:v>
                </c:pt>
                <c:pt idx="3">
                  <c:v>29.73</c:v>
                </c:pt>
                <c:pt idx="4">
                  <c:v>27.62</c:v>
                </c:pt>
                <c:pt idx="5">
                  <c:v>-0.2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3418-4CFC-91C0-E255E81EF865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2094734554"/>
        <c:axId val="2094734552"/>
      </c:barChart>
      <c:catAx>
        <c:axId val="2094734554"/>
        <c:scaling>
          <c:orientation val="maxMin"/>
        </c:scaling>
        <c:delete val="0"/>
        <c:axPos val="l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F5A56"/>
                </a:solidFill>
                <a:latin typeface="+mn-lt"/>
              </a:defRPr>
            </a:pPr>
            <a:endParaRPr lang="tr-TR"/>
          </a:p>
        </c:txPr>
        <c:crossAx val="2094734552"/>
        <c:crosses val="autoZero"/>
        <c:auto val="1"/>
        <c:lblAlgn val="ctr"/>
        <c:lblOffset val="100"/>
        <c:noMultiLvlLbl val="1"/>
      </c:catAx>
      <c:valAx>
        <c:axId val="2094734552"/>
        <c:scaling>
          <c:orientation val="minMax"/>
          <c:max val="42"/>
          <c:min val="-3"/>
        </c:scaling>
        <c:delete val="1"/>
        <c:axPos val="t"/>
        <c:numFmt formatCode="General" sourceLinked="0"/>
        <c:majorTickMark val="out"/>
        <c:minorTickMark val="none"/>
        <c:tickLblPos val="low"/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  <c:showDLblsOverMax val="1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41517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77316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www.perakendemuhendisi.com   |   www.perakendedata.com   |   www.xpluscrm.com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tx2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7316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www.perakendemuhendisi.com   |   www.perakendedata.com   |   www.xpluscrm.com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0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73168"/>
            <a:ext cx="6858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chemeClr val="accent5"/>
                </a:solidFill>
              </a:rPr>
              <a:t>www.perakendemuhendisi.com   |   www.perakendedata.com   |   www.xpluscrm.com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migroskurumsalstr.blob.core.windows.net/migroskurumsalstr/migros-sunum-3c-2026-639295126352298296.pdf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borsatek.com/ak-yatirim-mgros-hedef-fiyatini-kordu/" TargetMode="External"/><Relationship Id="rId5" Type="http://schemas.openxmlformats.org/officeDocument/2006/relationships/hyperlink" Target="https://www.endeks24.com/migros-mgros-9-ayda-satisi-yuzde-4-artirdi-net-kari-yuzde-34-azaldi" TargetMode="External"/><Relationship Id="rId4" Type="http://schemas.openxmlformats.org/officeDocument/2006/relationships/hyperlink" Target="https://arastirma.isyatirim.com.tr/2026/11/06/mgros-is-migros-3c-2026-kar-analizi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migroskurumsalstr.blob.core.windows.net/migroskurumsalstr/migros-sunum-3c-2026-639295126352298296.pd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arastirma.isyatirim.com.tr/2026/11/06/mgros-is-migros-3c-2026-kar-analizi/" TargetMode="External"/><Relationship Id="rId4" Type="http://schemas.openxmlformats.org/officeDocument/2006/relationships/hyperlink" Target="https://migroskurumsalstr.blob.core.windows.net/migroskurumsalstr/migros-sunum-3c-2026-639295126352298296.pdf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migroskurumsalstr.blob.core.windows.net/migroskurumsalstr/migros-sunum-3c-2026-639295126352298296.pdf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migroskurumsalstr.blob.core.windows.net/migroskurumsalstr/migros-sunum-3c-2026-639295126352298296.pdf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veriportali.tuik.gov.tr/tr/press/58291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www.yatirimx.com.tr/ekonomi/enflasyon-yillik-bazda-yuzde-30un-altina-geriledi-tuik-acikladi/27556" TargetMode="External"/><Relationship Id="rId4" Type="http://schemas.openxmlformats.org/officeDocument/2006/relationships/hyperlink" Target="https://www.forbes.com.tr/ekonomi/tuik-eylul-enflasyonunu-acikladi-eylul-2026-tuketici-fiyat-endeksi-tuik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bigpara.hurriyet.com.tr/haberleri/eylul-ayi-kira-artis-orani-2026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migroskurumsalstr.blob.core.windows.net/migroskurumsalstr/migros-sunum-3c-2026-639295126352298296.pdf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atirimx.com.tr/ekonomi/enflasyon-yillik-bazda-yuzde-30un-altina-geriledi-tuik-acikladi/27556" TargetMode="External"/><Relationship Id="rId3" Type="http://schemas.openxmlformats.org/officeDocument/2006/relationships/hyperlink" Target="https://migroskurumsalstr.blob.core.windows.net/migroskurumsalstr/migros-sunum-3c-2026-639295126352298296.pdf" TargetMode="External"/><Relationship Id="rId7" Type="http://schemas.openxmlformats.org/officeDocument/2006/relationships/hyperlink" Target="https://veriportali.tuik.gov.tr/tr/press/58291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borsatek.com/ak-yatirim-mgros-hedef-fiyatini-kordu/" TargetMode="External"/><Relationship Id="rId11" Type="http://schemas.openxmlformats.org/officeDocument/2006/relationships/hyperlink" Target="https://www.kap.org.tr/tr" TargetMode="External"/><Relationship Id="rId5" Type="http://schemas.openxmlformats.org/officeDocument/2006/relationships/hyperlink" Target="https://www.endeks24.com/migros-mgros-9-ayda-satisi-yuzde-4-artirdi-net-kari-yuzde-34-azaldi" TargetMode="External"/><Relationship Id="rId10" Type="http://schemas.openxmlformats.org/officeDocument/2006/relationships/hyperlink" Target="https://bigpara.hurriyet.com.tr/haberleri/eylul-ayi-kira-artis-orani-2026" TargetMode="External"/><Relationship Id="rId4" Type="http://schemas.openxmlformats.org/officeDocument/2006/relationships/hyperlink" Target="https://arastirma.isyatirim.com.tr/2026/11/06/mgros-is-migros-3c-2026-kar-analizi/" TargetMode="External"/><Relationship Id="rId9" Type="http://schemas.openxmlformats.org/officeDocument/2006/relationships/hyperlink" Target="https://www.forbes.com.tr/ekonomi/tuik-eylul-enflasyonunu-acikladi-eylul-2026-tuketici-fiyat-endeksi-tuik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apak görseli" descr="Migros mağazası giriş cephesi ve Migros tabelaları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2924251"/>
          </a:xfrm>
          <a:prstGeom prst="rect">
            <a:avLst/>
          </a:prstGeom>
        </p:spPr>
      </p:pic>
      <p:sp>
        <p:nvSpPr>
          <p:cNvPr id="3" name="Turuncu çizgi"/>
          <p:cNvSpPr/>
          <p:nvPr/>
        </p:nvSpPr>
        <p:spPr>
          <a:xfrm>
            <a:off x="0" y="2924251"/>
            <a:ext cx="9144000" cy="59436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Başlık"/>
          <p:cNvSpPr txBox="1"/>
          <p:nvPr/>
        </p:nvSpPr>
        <p:spPr>
          <a:xfrm>
            <a:off x="457200" y="315468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MİGROS 2026 9 Aylık Analiz</a:t>
            </a:r>
            <a:endParaRPr lang="en-US" sz="3600" dirty="0"/>
          </a:p>
        </p:txBody>
      </p:sp>
      <p:sp>
        <p:nvSpPr>
          <p:cNvPr id="5" name="Alt başlık"/>
          <p:cNvSpPr txBox="1"/>
          <p:nvPr/>
        </p:nvSpPr>
        <p:spPr>
          <a:xfrm>
            <a:off x="457200" y="388620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accent5"/>
                </a:solidFill>
              </a:rPr>
              <a:t>Perakende sektörü için okuma, TÜİK Eylül 2026 kıyası ve yerel marketler için yol haritası</a:t>
            </a:r>
            <a:endParaRPr lang="en-US" sz="1500" dirty="0"/>
          </a:p>
        </p:txBody>
      </p:sp>
      <p:sp>
        <p:nvSpPr>
          <p:cNvPr id="6" name="Künye"/>
          <p:cNvSpPr txBox="1"/>
          <p:nvPr/>
        </p:nvSpPr>
        <p:spPr>
          <a:xfrm>
            <a:off x="457200" y="42976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TMS 29 hariç / nominal veriler  |  7 Kasım 2026  |  Hazırlayan: Perakende Mühendisi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Kısa Özet</a:t>
            </a:r>
            <a:endParaRPr lang="en-US" sz="3000" dirty="0"/>
          </a:p>
        </p:txBody>
      </p:sp>
      <p:sp>
        <p:nvSpPr>
          <p:cNvPr id="3" name="Kart 1"/>
          <p:cNvSpPr/>
          <p:nvPr/>
        </p:nvSpPr>
        <p:spPr>
          <a:xfrm>
            <a:off x="457200" y="1188720"/>
            <a:ext cx="4023360" cy="150876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Sayı 1"/>
          <p:cNvSpPr txBox="1"/>
          <p:nvPr/>
        </p:nvSpPr>
        <p:spPr>
          <a:xfrm>
            <a:off x="640080" y="13258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+%37</a:t>
            </a:r>
            <a:endParaRPr lang="en-US" sz="3200" dirty="0"/>
          </a:p>
        </p:txBody>
      </p:sp>
      <p:sp>
        <p:nvSpPr>
          <p:cNvPr id="5" name="Etiket 1"/>
          <p:cNvSpPr txBox="1"/>
          <p:nvPr/>
        </p:nvSpPr>
        <p:spPr>
          <a:xfrm>
            <a:off x="2560320" y="13258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2410C"/>
                </a:solidFill>
              </a:rPr>
              <a:t>9A net satış</a:t>
            </a:r>
            <a:endParaRPr lang="en-US" sz="1300" dirty="0"/>
          </a:p>
        </p:txBody>
      </p:sp>
      <p:sp>
        <p:nvSpPr>
          <p:cNvPr id="6" name="Açıklama 1"/>
          <p:cNvSpPr txBox="1"/>
          <p:nvPr/>
        </p:nvSpPr>
        <p:spPr>
          <a:xfrm>
            <a:off x="640080" y="208483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LFL trafiği -%0,6: büyüme sepet ve fiyattan geliyor.</a:t>
            </a:r>
            <a:endParaRPr lang="en-US" sz="1400" dirty="0"/>
          </a:p>
        </p:txBody>
      </p:sp>
      <p:sp>
        <p:nvSpPr>
          <p:cNvPr id="7" name="Kart 2"/>
          <p:cNvSpPr/>
          <p:nvPr/>
        </p:nvSpPr>
        <p:spPr>
          <a:xfrm>
            <a:off x="4663440" y="1188720"/>
            <a:ext cx="4023360" cy="150876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Sayı 2"/>
          <p:cNvSpPr txBox="1"/>
          <p:nvPr/>
        </p:nvSpPr>
        <p:spPr>
          <a:xfrm>
            <a:off x="4846320" y="132588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%33,0</a:t>
            </a:r>
            <a:endParaRPr lang="en-US" sz="3200" dirty="0"/>
          </a:p>
        </p:txBody>
      </p:sp>
      <p:sp>
        <p:nvSpPr>
          <p:cNvPr id="9" name="Etiket 2"/>
          <p:cNvSpPr txBox="1"/>
          <p:nvPr/>
        </p:nvSpPr>
        <p:spPr>
          <a:xfrm>
            <a:off x="6766560" y="132588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2410C"/>
                </a:solidFill>
              </a:rPr>
              <a:t>9A LFL satış (9A25: %41,5)</a:t>
            </a:r>
            <a:endParaRPr lang="en-US" sz="1300" dirty="0"/>
          </a:p>
        </p:txBody>
      </p:sp>
      <p:sp>
        <p:nvSpPr>
          <p:cNvPr id="10" name="Açıklama 2"/>
          <p:cNvSpPr txBox="1"/>
          <p:nvPr/>
        </p:nvSpPr>
        <p:spPr>
          <a:xfrm>
            <a:off x="4846320" y="208483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3Ç'de %39,0 → %31,6: ivme yavaşlıyor.</a:t>
            </a:r>
            <a:endParaRPr lang="en-US" sz="1400" dirty="0"/>
          </a:p>
        </p:txBody>
      </p:sp>
      <p:sp>
        <p:nvSpPr>
          <p:cNvPr id="11" name="Kart 3"/>
          <p:cNvSpPr/>
          <p:nvPr/>
        </p:nvSpPr>
        <p:spPr>
          <a:xfrm>
            <a:off x="457200" y="2834640"/>
            <a:ext cx="4023360" cy="150876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Sayı 3"/>
          <p:cNvSpPr txBox="1"/>
          <p:nvPr/>
        </p:nvSpPr>
        <p:spPr>
          <a:xfrm>
            <a:off x="640080" y="297180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-%14,9</a:t>
            </a:r>
            <a:endParaRPr lang="en-US" sz="3200" dirty="0"/>
          </a:p>
        </p:txBody>
      </p:sp>
      <p:sp>
        <p:nvSpPr>
          <p:cNvPr id="13" name="Etiket 3"/>
          <p:cNvSpPr txBox="1"/>
          <p:nvPr/>
        </p:nvSpPr>
        <p:spPr>
          <a:xfrm>
            <a:off x="2560320" y="297180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2410C"/>
                </a:solidFill>
              </a:rPr>
              <a:t>9A net kâr</a:t>
            </a:r>
            <a:endParaRPr lang="en-US" sz="1300" dirty="0"/>
          </a:p>
        </p:txBody>
      </p:sp>
      <p:sp>
        <p:nvSpPr>
          <p:cNvPr id="14" name="Açıklama 3"/>
          <p:cNvSpPr txBox="1"/>
          <p:nvPr/>
        </p:nvSpPr>
        <p:spPr>
          <a:xfrm>
            <a:off x="640080" y="373075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3Ç +%39,1 ile 4.621 mn TL; ilk yarı ≈ -1,2 mlr TL.</a:t>
            </a:r>
            <a:endParaRPr lang="en-US" sz="1400" dirty="0"/>
          </a:p>
        </p:txBody>
      </p:sp>
      <p:sp>
        <p:nvSpPr>
          <p:cNvPr id="15" name="Kart 4"/>
          <p:cNvSpPr/>
          <p:nvPr/>
        </p:nvSpPr>
        <p:spPr>
          <a:xfrm>
            <a:off x="4663440" y="2834640"/>
            <a:ext cx="4023360" cy="150876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Sayı 4"/>
          <p:cNvSpPr txBox="1"/>
          <p:nvPr/>
        </p:nvSpPr>
        <p:spPr>
          <a:xfrm>
            <a:off x="4846320" y="2971800"/>
            <a:ext cx="18288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%0,7</a:t>
            </a:r>
            <a:endParaRPr lang="en-US" sz="3200" dirty="0"/>
          </a:p>
        </p:txBody>
      </p:sp>
      <p:sp>
        <p:nvSpPr>
          <p:cNvPr id="17" name="Etiket 4"/>
          <p:cNvSpPr txBox="1"/>
          <p:nvPr/>
        </p:nvSpPr>
        <p:spPr>
          <a:xfrm>
            <a:off x="6766560" y="2971800"/>
            <a:ext cx="1783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C2410C"/>
                </a:solidFill>
              </a:rPr>
              <a:t>3Ç reel LFL (şirket verisi)</a:t>
            </a:r>
            <a:endParaRPr lang="en-US" sz="1300" dirty="0"/>
          </a:p>
        </p:txBody>
      </p:sp>
      <p:sp>
        <p:nvSpPr>
          <p:cNvPr id="18" name="Açıklama 4"/>
          <p:cNvSpPr txBox="1"/>
          <p:nvPr/>
        </p:nvSpPr>
        <p:spPr>
          <a:xfrm>
            <a:off x="4846320" y="3730752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Eylül TÜFE %29,73, gıda %27,62; pazar payı -10 bps.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Migros: 9 Ay ve 3. Çeyrek</a:t>
            </a:r>
            <a:endParaRPr lang="en-US" sz="3000" dirty="0"/>
          </a:p>
        </p:txBody>
      </p:sp>
      <p:graphicFrame>
        <p:nvGraphicFramePr>
          <p:cNvPr id="4" name="Migros tablosu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914400"/>
        </p:xfrm>
        <a:graphic>
          <a:graphicData uri="http://schemas.openxmlformats.org/drawingml/2006/table">
            <a:tbl>
              <a:tblPr/>
              <a:tblGrid>
                <a:gridCol w="24688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96012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2606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Gösterge (TMS 29 hariç, nominal)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292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9A 2026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292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9A 2025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292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9A Değişim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292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3Ç 2026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292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3Ç 2025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2926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</a:rPr>
                        <a:t>3Ç Değişim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D29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</a:rPr>
                        <a:t>Net Satışlar (Milyon TL)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370.479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270.809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7B4F"/>
                          </a:solidFill>
                        </a:rPr>
                        <a:t>+%37,0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140.690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103.968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7B4F"/>
                          </a:solidFill>
                        </a:rPr>
                        <a:t>+%35,0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</a:rPr>
                        <a:t>Birebir (LFL) Satış Büyümesi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%33,0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%41,5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B3261E"/>
                          </a:solidFill>
                        </a:rPr>
                        <a:t>-850 bps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%31,6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%39,0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B3261E"/>
                          </a:solidFill>
                        </a:rPr>
                        <a:t>-740 bps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</a:rPr>
                        <a:t>LFL Sepet Büyümesi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%33,8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%40,5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B3261E"/>
                          </a:solidFill>
                        </a:rPr>
                        <a:t>-670 bps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%31,9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%37,8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B3261E"/>
                          </a:solidFill>
                        </a:rPr>
                        <a:t>-590 bps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</a:rPr>
                        <a:t>LFL Trafik Büyümesi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-%0,6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+%0,7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B3261E"/>
                          </a:solidFill>
                        </a:rPr>
                        <a:t>-130 bps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-%0,2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+%0,9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B3261E"/>
                          </a:solidFill>
                        </a:rPr>
                        <a:t>-110 bps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</a:rPr>
                        <a:t>Net Kâr (Milyon TL)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3.446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4.050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B3261E"/>
                          </a:solidFill>
                        </a:rPr>
                        <a:t>-%14,9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4.621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3.322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7B4F"/>
                          </a:solidFill>
                        </a:rPr>
                        <a:t>+%39,1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</a:rPr>
                        <a:t>Net Kâr Marjı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%0,9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%1,5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B3261E"/>
                          </a:solidFill>
                        </a:rPr>
                        <a:t>-60 bps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%3,3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%3,2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7B4F"/>
                          </a:solidFill>
                        </a:rPr>
                        <a:t>+10 bps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</a:rPr>
                        <a:t>Toplam Mağaza Sayısı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3.827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3.730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7B4F"/>
                          </a:solidFill>
                        </a:rPr>
                        <a:t>+97 adet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3.827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3.730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7B4F"/>
                          </a:solidFill>
                        </a:rPr>
                        <a:t>+97 adet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</a:rPr>
                        <a:t>Toplam Satış Alanı (bin m²)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2.105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2.064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7B4F"/>
                          </a:solidFill>
                        </a:rPr>
                        <a:t>+%2,0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2.105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2.064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7B4F"/>
                          </a:solidFill>
                        </a:rPr>
                        <a:t>+%2,0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</a:rPr>
                        <a:t>Online Hizmet Veren Mağaza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1.124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982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7B4F"/>
                          </a:solidFill>
                        </a:rPr>
                        <a:t>+142 adet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1.124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982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1E7B4F"/>
                          </a:solidFill>
                        </a:rPr>
                        <a:t>+142 adet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60604">
                <a:tc>
                  <a:txBody>
                    <a:bodyPr/>
                    <a:lstStyle/>
                    <a:p>
                      <a:pPr marL="0" indent="0" algn="l">
                        <a:buNone/>
                      </a:pPr>
                      <a:r>
                        <a:rPr lang="en-US" sz="1000" b="1" dirty="0">
                          <a:solidFill>
                            <a:srgbClr val="1A1A1A"/>
                          </a:solidFill>
                        </a:rPr>
                        <a:t>FMCG Pazar Payı (Toplam / Modern)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%9,8 / %15,8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%9,9 / %15,9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B3261E"/>
                          </a:solidFill>
                        </a:rPr>
                        <a:t>-10 / -10 bps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%9,8 / %15,8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dirty="0">
                          <a:solidFill>
                            <a:srgbClr val="1A1A1A"/>
                          </a:solidFill>
                        </a:rPr>
                        <a:t>%9,9 / %15,9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en-US" sz="1000" b="1" dirty="0">
                          <a:solidFill>
                            <a:srgbClr val="B3261E"/>
                          </a:solidFill>
                        </a:rPr>
                        <a:t>-10 / -10 bps</a:t>
                      </a:r>
                      <a:endParaRPr lang="en-US" sz="1000" dirty="0"/>
                    </a:p>
                  </a:txBody>
                  <a:tcPr marL="54864" marR="54864" marT="9144" marB="9144" anchor="ctr">
                    <a:lnL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9C9A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1E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sp>
        <p:nvSpPr>
          <p:cNvPr id="3" name="Kaynak"/>
          <p:cNvSpPr txBox="1"/>
          <p:nvPr/>
        </p:nvSpPr>
        <p:spPr>
          <a:xfrm>
            <a:off x="457200" y="416052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6"/>
                </a:solidFill>
              </a:rPr>
              <a:t>Kaynak: </a:t>
            </a:r>
            <a:r>
              <a:rPr lang="en-US" sz="1000" u="sng" dirty="0">
                <a:solidFill>
                  <a:schemeClr val="accent6"/>
                </a:solidFill>
                <a:hlinkClick r:id="rId3" tooltip="https://migroskurumsalstr.blob.core.windows.net/migroskurumsalstr/migros-sunum-3c-2026-639295126352298296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Migros 3Ç 2026 Şirket Sunumu</a:t>
            </a:r>
            <a:r>
              <a:rPr lang="en-US" sz="1000" dirty="0">
                <a:solidFill>
                  <a:schemeClr val="accent6"/>
                </a:solidFill>
              </a:rPr>
              <a:t> (s.8-9, 14, 18, 23); net kâr ve satışlar ayrıca </a:t>
            </a:r>
            <a:r>
              <a:rPr lang="en-US" sz="1000" u="sng" dirty="0">
                <a:solidFill>
                  <a:schemeClr val="accent6"/>
                </a:solidFill>
                <a:hlinkClick r:id="rId4" tooltip="https://arastirma.isyatirim.com.tr/2026/11/06/mgros-is-migros-3c-2026-kar-analizi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İş Yatırım</a:t>
            </a:r>
            <a:r>
              <a:rPr lang="en-US" sz="1000" dirty="0">
                <a:solidFill>
                  <a:schemeClr val="accent6"/>
                </a:solidFill>
              </a:rPr>
              <a:t> ile çapraz kontrol edildi. TMS 29 dahil 9A satış 398,0 mlr TL (+%4,1 reel), net kâr -%34: fark enflasyon muhasebesi bazından. Ayrıntı: </a:t>
            </a:r>
            <a:r>
              <a:rPr lang="en-US" sz="1000" u="sng" dirty="0">
                <a:solidFill>
                  <a:schemeClr val="accent6"/>
                </a:solidFill>
                <a:hlinkClick r:id="rId5" tooltip="https://www.endeks24.com/migros-mgros-9-ayda-satisi-yuzde-4-artirdi-net-kari-yuzde-34-azald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Endeks24</a:t>
            </a:r>
            <a:r>
              <a:rPr lang="en-US" sz="1000" dirty="0">
                <a:solidFill>
                  <a:schemeClr val="accent6"/>
                </a:solidFill>
              </a:rPr>
              <a:t>, </a:t>
            </a:r>
            <a:r>
              <a:rPr lang="en-US" sz="1000" u="sng" dirty="0">
                <a:solidFill>
                  <a:schemeClr val="accent6"/>
                </a:solidFill>
                <a:hlinkClick r:id="rId6" tooltip="https://www.borsatek.com/ak-yatirim-mgros-hedef-fiyatini-kordu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 Yatırım</a:t>
            </a:r>
            <a:r>
              <a:rPr lang="en-US" sz="1000" dirty="0">
                <a:solidFill>
                  <a:schemeClr val="accent6"/>
                </a:solidFill>
              </a:rPr>
              <a:t>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Büyüme: Fiyat ve Sepet Öne Çıkıyor</a:t>
            </a:r>
            <a:endParaRPr lang="en-US" sz="30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143000"/>
          <a:ext cx="4297680" cy="3154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Maddeler"/>
          <p:cNvSpPr txBox="1"/>
          <p:nvPr/>
        </p:nvSpPr>
        <p:spPr>
          <a:xfrm>
            <a:off x="5029200" y="1234440"/>
            <a:ext cx="365760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Nominal ciro +%37, LFL trafik -%0,6: </a:t>
            </a:r>
            <a:r>
              <a:rPr lang="en-US" sz="1400" dirty="0">
                <a:solidFill>
                  <a:schemeClr val="tx1"/>
                </a:solidFill>
              </a:rPr>
              <a:t>müşteri daha seyrek geliyor, her gelişte daha büyük sepet alıyor.</a:t>
            </a:r>
            <a:endParaRPr lang="en-US" sz="14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Reel LFL (şirket verisi): </a:t>
            </a:r>
            <a:r>
              <a:rPr lang="en-US" sz="1400" dirty="0">
                <a:solidFill>
                  <a:schemeClr val="tx1"/>
                </a:solidFill>
              </a:rPr>
              <a:t>3Ç +%0,7 (3Ç25: %4,3); 9A +%1,4 (9A25: %3,6). Reel sepet 3Ç +%0,9.</a:t>
            </a:r>
            <a:endParaRPr lang="en-US" sz="14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Beklenti revize: </a:t>
            </a:r>
            <a:r>
              <a:rPr lang="en-US" sz="1400" dirty="0">
                <a:solidFill>
                  <a:schemeClr val="tx1"/>
                </a:solidFill>
              </a:rPr>
              <a:t>2026 satış büyümesi %5-7'den %4-5'e çekildi.</a:t>
            </a:r>
            <a:endParaRPr lang="en-US" sz="1400" dirty="0"/>
          </a:p>
        </p:txBody>
      </p:sp>
      <p:sp>
        <p:nvSpPr>
          <p:cNvPr id="5" name="Kaynak"/>
          <p:cNvSpPr txBox="1"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6"/>
                </a:solidFill>
              </a:rPr>
              <a:t>Kaynak: </a:t>
            </a:r>
            <a:r>
              <a:rPr lang="en-US" sz="1000" u="sng" dirty="0">
                <a:solidFill>
                  <a:schemeClr val="accent6"/>
                </a:solidFill>
                <a:hlinkClick r:id="rId4" tooltip="https://migroskurumsalstr.blob.core.windows.net/migroskurumsalstr/migros-sunum-3c-2026-639295126352298296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Migros 3Ç26 Sunumu (s.6, 11, 14, 23)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Kârlılık: Toparlanma 3. Çeyrekte</a:t>
            </a:r>
            <a:endParaRPr lang="en-US" sz="30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143000"/>
          <a:ext cx="4023360" cy="3154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Maddeler"/>
          <p:cNvSpPr txBox="1"/>
          <p:nvPr/>
        </p:nvSpPr>
        <p:spPr>
          <a:xfrm>
            <a:off x="4754880" y="1188720"/>
            <a:ext cx="393192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9A net kâr 3.446 mn TL (-%14,9); </a:t>
            </a:r>
            <a:r>
              <a:rPr lang="en-US" sz="1400" dirty="0">
                <a:solidFill>
                  <a:schemeClr val="tx1"/>
                </a:solidFill>
              </a:rPr>
              <a:t>marj %1,5 → %0,9.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3Ç net kâr 4.621 mn TL (+%39,1), </a:t>
            </a:r>
            <a:r>
              <a:rPr lang="en-US" sz="1400" dirty="0">
                <a:solidFill>
                  <a:schemeClr val="tx1"/>
                </a:solidFill>
              </a:rPr>
              <a:t>marj %3,3. 2Ç26'da 795 mn TL zarar vardı: kâr son çeyreğe sıkıştı.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FAVÖK marjı (TMS 29 dahil): </a:t>
            </a:r>
            <a:r>
              <a:rPr lang="en-US" sz="1400" dirty="0">
                <a:solidFill>
                  <a:schemeClr val="tx1"/>
                </a:solidFill>
              </a:rPr>
              <a:t>9A'da %6,4 → %5,9.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3Ç brüt marj -40 bps: </a:t>
            </a:r>
            <a:r>
              <a:rPr lang="en-US" sz="1400" dirty="0">
                <a:solidFill>
                  <a:schemeClr val="tx1"/>
                </a:solidFill>
              </a:rPr>
              <a:t>online yemek indirimleri, DM çalışanlarının bordroya geçişi.</a:t>
            </a:r>
            <a:endParaRPr lang="en-US" sz="1400" dirty="0"/>
          </a:p>
        </p:txBody>
      </p:sp>
      <p:sp>
        <p:nvSpPr>
          <p:cNvPr id="5" name="Kaynak"/>
          <p:cNvSpPr txBox="1"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6"/>
                </a:solidFill>
              </a:rPr>
              <a:t>Kaynak: </a:t>
            </a:r>
            <a:r>
              <a:rPr lang="en-US" sz="1000" u="sng" dirty="0">
                <a:solidFill>
                  <a:schemeClr val="accent6"/>
                </a:solidFill>
                <a:hlinkClick r:id="rId4" tooltip="https://migroskurumsalstr.blob.core.windows.net/migroskurumsalstr/migros-sunum-3c-2026-639295126352298296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Migros 3Ç26 Sunumu (s.15, 17, 18)</a:t>
            </a:r>
            <a:r>
              <a:rPr lang="en-US" sz="1000" dirty="0">
                <a:solidFill>
                  <a:schemeClr val="accent6"/>
                </a:solidFill>
              </a:rPr>
              <a:t>; </a:t>
            </a:r>
            <a:r>
              <a:rPr lang="en-US" sz="1000" u="sng" dirty="0">
                <a:solidFill>
                  <a:schemeClr val="accent6"/>
                </a:solidFill>
                <a:hlinkClick r:id="rId5" tooltip="https://arastirma.isyatirim.com.tr/2026/11/06/mgros-is-migros-3c-2026-kar-analizi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İş Yatırım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Ağ ve Kanal: Küçük Format, Online</a:t>
            </a:r>
            <a:endParaRPr lang="en-US" sz="3000" dirty="0"/>
          </a:p>
        </p:txBody>
      </p:sp>
      <p:sp>
        <p:nvSpPr>
          <p:cNvPr id="3" name="Kart 1"/>
          <p:cNvSpPr/>
          <p:nvPr/>
        </p:nvSpPr>
        <p:spPr>
          <a:xfrm>
            <a:off x="457200" y="1188720"/>
            <a:ext cx="4023360" cy="2514600"/>
          </a:xfrm>
          <a:prstGeom prst="roundRect">
            <a:avLst>
              <a:gd name="adj" fmla="val 436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Başlık 1"/>
          <p:cNvSpPr txBox="1"/>
          <p:nvPr/>
        </p:nvSpPr>
        <p:spPr>
          <a:xfrm>
            <a:off x="685800" y="13258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C2410C"/>
                </a:solidFill>
              </a:rPr>
              <a:t>Mağaza ağı</a:t>
            </a:r>
            <a:endParaRPr lang="en-US" sz="1300" dirty="0"/>
          </a:p>
        </p:txBody>
      </p:sp>
      <p:sp>
        <p:nvSpPr>
          <p:cNvPr id="5" name="Sayı 1"/>
          <p:cNvSpPr txBox="1"/>
          <p:nvPr/>
        </p:nvSpPr>
        <p:spPr>
          <a:xfrm>
            <a:off x="685800" y="162763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+97</a:t>
            </a:r>
            <a:endParaRPr lang="en-US" sz="3000" dirty="0"/>
          </a:p>
        </p:txBody>
      </p:sp>
      <p:sp>
        <p:nvSpPr>
          <p:cNvPr id="6" name="Alt 1"/>
          <p:cNvSpPr txBox="1"/>
          <p:nvPr/>
        </p:nvSpPr>
        <p:spPr>
          <a:xfrm>
            <a:off x="2286000" y="1627632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accent6"/>
                </a:solidFill>
              </a:rPr>
              <a:t>mağaza (3.730 → 3.827)</a:t>
            </a:r>
            <a:endParaRPr lang="en-US" sz="1200" dirty="0"/>
          </a:p>
        </p:txBody>
      </p:sp>
      <p:sp>
        <p:nvSpPr>
          <p:cNvPr id="7" name="Maddeler 1"/>
          <p:cNvSpPr txBox="1"/>
          <p:nvPr/>
        </p:nvSpPr>
        <p:spPr>
          <a:xfrm>
            <a:off x="685800" y="2377440"/>
            <a:ext cx="3611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Satış alanı +%2,0; ortalama mağaza ≈ 553 → 550 m²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m² başı satış ≈ 131 → 176 bin TL (+%34, nominal)</a:t>
            </a:r>
            <a:endParaRPr lang="en-US" sz="1400" dirty="0"/>
          </a:p>
        </p:txBody>
      </p:sp>
      <p:sp>
        <p:nvSpPr>
          <p:cNvPr id="8" name="Kart 2"/>
          <p:cNvSpPr/>
          <p:nvPr/>
        </p:nvSpPr>
        <p:spPr>
          <a:xfrm>
            <a:off x="4663440" y="1188720"/>
            <a:ext cx="4023360" cy="2514600"/>
          </a:xfrm>
          <a:prstGeom prst="roundRect">
            <a:avLst>
              <a:gd name="adj" fmla="val 436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Başlık 2"/>
          <p:cNvSpPr txBox="1"/>
          <p:nvPr/>
        </p:nvSpPr>
        <p:spPr>
          <a:xfrm>
            <a:off x="4892040" y="132588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rgbClr val="C2410C"/>
                </a:solidFill>
              </a:rPr>
              <a:t>Online ve hibrit</a:t>
            </a:r>
            <a:endParaRPr lang="en-US" sz="1300" dirty="0"/>
          </a:p>
        </p:txBody>
      </p:sp>
      <p:sp>
        <p:nvSpPr>
          <p:cNvPr id="10" name="Sayı 2"/>
          <p:cNvSpPr txBox="1"/>
          <p:nvPr/>
        </p:nvSpPr>
        <p:spPr>
          <a:xfrm>
            <a:off x="4892040" y="1627632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1.124</a:t>
            </a:r>
            <a:endParaRPr lang="en-US" sz="3000" dirty="0"/>
          </a:p>
        </p:txBody>
      </p:sp>
      <p:sp>
        <p:nvSpPr>
          <p:cNvPr id="11" name="Alt 2"/>
          <p:cNvSpPr txBox="1"/>
          <p:nvPr/>
        </p:nvSpPr>
        <p:spPr>
          <a:xfrm>
            <a:off x="6492240" y="1627632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accent6"/>
                </a:solidFill>
              </a:rPr>
              <a:t>online teslimat mağazası (982'den +142; ≈ %26 → %29)</a:t>
            </a:r>
            <a:endParaRPr lang="en-US" sz="1200" dirty="0"/>
          </a:p>
        </p:txBody>
      </p:sp>
      <p:sp>
        <p:nvSpPr>
          <p:cNvPr id="12" name="Maddeler 2"/>
          <p:cNvSpPr txBox="1"/>
          <p:nvPr/>
        </p:nvSpPr>
        <p:spPr>
          <a:xfrm>
            <a:off x="4892040" y="2377440"/>
            <a:ext cx="361188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Yalnızca Tıkla-Gel-Al: 899 → 1.477 (+%64)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Fiziksel + online kullanan hibrit müşteri payı %25,7 (+260 bps)</a:t>
            </a:r>
            <a:endParaRPr lang="en-US" sz="1400" dirty="0"/>
          </a:p>
        </p:txBody>
      </p:sp>
      <p:sp>
        <p:nvSpPr>
          <p:cNvPr id="13" name="Vurgu"/>
          <p:cNvSpPr/>
          <p:nvPr/>
        </p:nvSpPr>
        <p:spPr>
          <a:xfrm>
            <a:off x="457200" y="3840480"/>
            <a:ext cx="8229600" cy="502920"/>
          </a:xfrm>
          <a:prstGeom prst="roundRect">
            <a:avLst>
              <a:gd name="adj" fmla="val 21818"/>
            </a:avLst>
          </a:prstGeom>
          <a:solidFill>
            <a:schemeClr val="tx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Vurgu metni"/>
          <p:cNvSpPr txBox="1"/>
          <p:nvPr/>
        </p:nvSpPr>
        <p:spPr>
          <a:xfrm>
            <a:off x="640080" y="3840480"/>
            <a:ext cx="7863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i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Mağaza artık aynı zamanda mini depo.</a:t>
            </a:r>
            <a:endParaRPr lang="en-US" sz="1600" dirty="0"/>
          </a:p>
        </p:txBody>
      </p:sp>
      <p:sp>
        <p:nvSpPr>
          <p:cNvPr id="15" name="Kaynak"/>
          <p:cNvSpPr txBox="1"/>
          <p:nvPr/>
        </p:nvSpPr>
        <p:spPr>
          <a:xfrm>
            <a:off x="457200" y="44622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6"/>
                </a:solidFill>
              </a:rPr>
              <a:t>Kaynak: </a:t>
            </a:r>
            <a:r>
              <a:rPr lang="en-US" sz="1000" u="sng" dirty="0">
                <a:solidFill>
                  <a:schemeClr val="accent6"/>
                </a:solidFill>
                <a:hlinkClick r:id="rId3" tooltip="https://migroskurumsalstr.blob.core.windows.net/migroskurumsalstr/migros-sunum-3c-2026-639295126352298296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Migros 3Ç26 Sunumu (s.9, 12, 21)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Pazar Payı ve Nakit</a:t>
            </a:r>
            <a:endParaRPr lang="en-US" sz="30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143000"/>
          <a:ext cx="4206240" cy="3154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Nakit kartı"/>
          <p:cNvSpPr/>
          <p:nvPr/>
        </p:nvSpPr>
        <p:spPr>
          <a:xfrm>
            <a:off x="4937760" y="1188720"/>
            <a:ext cx="3749040" cy="1051560"/>
          </a:xfrm>
          <a:prstGeom prst="roundRect">
            <a:avLst>
              <a:gd name="adj" fmla="val 10435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5" name="Nakit sayı"/>
          <p:cNvSpPr txBox="1"/>
          <p:nvPr/>
        </p:nvSpPr>
        <p:spPr>
          <a:xfrm>
            <a:off x="5120640" y="1280160"/>
            <a:ext cx="1737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-36,3 gün</a:t>
            </a:r>
            <a:endParaRPr lang="en-US" sz="2400" dirty="0"/>
          </a:p>
        </p:txBody>
      </p:sp>
      <p:sp>
        <p:nvSpPr>
          <p:cNvPr id="6" name="Nakit etiket"/>
          <p:cNvSpPr txBox="1"/>
          <p:nvPr/>
        </p:nvSpPr>
        <p:spPr>
          <a:xfrm>
            <a:off x="6903720" y="1280160"/>
            <a:ext cx="16916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accent6"/>
                </a:solidFill>
              </a:rPr>
              <a:t>nakit dönüşüm döngüsü, Eylül 2026 (Eylül 2025: -44,7)</a:t>
            </a:r>
            <a:endParaRPr lang="en-US" sz="1100" dirty="0"/>
          </a:p>
        </p:txBody>
      </p:sp>
      <p:sp>
        <p:nvSpPr>
          <p:cNvPr id="7" name="Maddeler"/>
          <p:cNvSpPr txBox="1"/>
          <p:nvPr/>
        </p:nvSpPr>
        <p:spPr>
          <a:xfrm>
            <a:off x="4937760" y="2423160"/>
            <a:ext cx="37490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Pay yatay: </a:t>
            </a:r>
            <a:r>
              <a:rPr lang="en-US" sz="1400" dirty="0">
                <a:solidFill>
                  <a:schemeClr val="tx1"/>
                </a:solidFill>
              </a:rPr>
              <a:t>yönetim 'geçen yıla benzer' diyor; 2024'e göre +40 / +50 bps. Ciro %37 artsa da pay kazanılamıyor.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Nakit avantajı daralıyor: </a:t>
            </a:r>
            <a:r>
              <a:rPr lang="en-US" sz="1400" dirty="0">
                <a:solidFill>
                  <a:schemeClr val="tx1"/>
                </a:solidFill>
              </a:rPr>
              <a:t>düşüş ağırlıklı takvim etkisi; 4Ç'de normalleşme bekleniyor.</a:t>
            </a:r>
            <a:endParaRPr lang="en-US" sz="1400" dirty="0"/>
          </a:p>
        </p:txBody>
      </p:sp>
      <p:sp>
        <p:nvSpPr>
          <p:cNvPr id="8" name="Kaynak"/>
          <p:cNvSpPr txBox="1"/>
          <p:nvPr/>
        </p:nvSpPr>
        <p:spPr>
          <a:xfrm>
            <a:off x="457200" y="44348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6"/>
                </a:solidFill>
              </a:rPr>
              <a:t>Kaynak: </a:t>
            </a:r>
            <a:r>
              <a:rPr lang="en-US" sz="1000" u="sng" dirty="0">
                <a:solidFill>
                  <a:schemeClr val="accent6"/>
                </a:solidFill>
                <a:hlinkClick r:id="rId4" tooltip="https://migroskurumsalstr.blob.core.windows.net/migroskurumsalstr/migros-sunum-3c-2026-639295126352298296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Migros 3Ç26 Sunumu (s.8 Nielsen, s.19 TMS 29 dahil)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TÜİK Eylül 2026: Enflasyon</a:t>
            </a:r>
            <a:endParaRPr lang="en-US" sz="3000" dirty="0"/>
          </a:p>
        </p:txBody>
      </p:sp>
      <p:sp>
        <p:nvSpPr>
          <p:cNvPr id="3" name="Kart 1"/>
          <p:cNvSpPr/>
          <p:nvPr/>
        </p:nvSpPr>
        <p:spPr>
          <a:xfrm>
            <a:off x="457200" y="1188720"/>
            <a:ext cx="1920240" cy="22860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Sayı 1"/>
          <p:cNvSpPr txBox="1"/>
          <p:nvPr/>
        </p:nvSpPr>
        <p:spPr>
          <a:xfrm>
            <a:off x="594360" y="129844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%29,73</a:t>
            </a:r>
            <a:endParaRPr lang="en-US" sz="2400" dirty="0"/>
          </a:p>
        </p:txBody>
      </p:sp>
      <p:sp>
        <p:nvSpPr>
          <p:cNvPr id="5" name="Etiket 1"/>
          <p:cNvSpPr txBox="1"/>
          <p:nvPr/>
        </p:nvSpPr>
        <p:spPr>
          <a:xfrm>
            <a:off x="594360" y="1901952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2410C"/>
                </a:solidFill>
              </a:rPr>
              <a:t>TÜFE, Eylül (yıllık)</a:t>
            </a:r>
            <a:endParaRPr lang="en-US" sz="1200" dirty="0"/>
          </a:p>
        </p:txBody>
      </p:sp>
      <p:sp>
        <p:nvSpPr>
          <p:cNvPr id="6" name="Açıklama 1"/>
          <p:cNvSpPr txBox="1"/>
          <p:nvPr/>
        </p:nvSpPr>
        <p:spPr>
          <a:xfrm>
            <a:off x="594360" y="2395728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Kasım 2021'den beri ilk kez %30'un altında.</a:t>
            </a:r>
            <a:endParaRPr lang="en-US" sz="1200" dirty="0"/>
          </a:p>
        </p:txBody>
      </p:sp>
      <p:sp>
        <p:nvSpPr>
          <p:cNvPr id="7" name="Kart 2"/>
          <p:cNvSpPr/>
          <p:nvPr/>
        </p:nvSpPr>
        <p:spPr>
          <a:xfrm>
            <a:off x="2560320" y="1188720"/>
            <a:ext cx="1920240" cy="22860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8" name="Sayı 2"/>
          <p:cNvSpPr txBox="1"/>
          <p:nvPr/>
        </p:nvSpPr>
        <p:spPr>
          <a:xfrm>
            <a:off x="2697480" y="129844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%27,62</a:t>
            </a:r>
            <a:endParaRPr lang="en-US" sz="2400" dirty="0"/>
          </a:p>
        </p:txBody>
      </p:sp>
      <p:sp>
        <p:nvSpPr>
          <p:cNvPr id="9" name="Etiket 2"/>
          <p:cNvSpPr txBox="1"/>
          <p:nvPr/>
        </p:nvSpPr>
        <p:spPr>
          <a:xfrm>
            <a:off x="2697480" y="1901952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2410C"/>
                </a:solidFill>
              </a:rPr>
              <a:t>Gıda ve alkolsüz içecekler</a:t>
            </a:r>
            <a:endParaRPr lang="en-US" sz="1200" dirty="0"/>
          </a:p>
        </p:txBody>
      </p:sp>
      <p:sp>
        <p:nvSpPr>
          <p:cNvPr id="10" name="Açıklama 2"/>
          <p:cNvSpPr txBox="1"/>
          <p:nvPr/>
        </p:nvSpPr>
        <p:spPr>
          <a:xfrm>
            <a:off x="2697480" y="2395728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Genel TÜFE'nin yaklaşık 2,1 puan altında.</a:t>
            </a:r>
            <a:endParaRPr lang="en-US" sz="1200" dirty="0"/>
          </a:p>
        </p:txBody>
      </p:sp>
      <p:sp>
        <p:nvSpPr>
          <p:cNvPr id="11" name="Kart 3"/>
          <p:cNvSpPr/>
          <p:nvPr/>
        </p:nvSpPr>
        <p:spPr>
          <a:xfrm>
            <a:off x="4663440" y="1188720"/>
            <a:ext cx="1920240" cy="22860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2" name="Sayı 3"/>
          <p:cNvSpPr txBox="1"/>
          <p:nvPr/>
        </p:nvSpPr>
        <p:spPr>
          <a:xfrm>
            <a:off x="4800600" y="129844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6,73 p</a:t>
            </a:r>
            <a:endParaRPr lang="en-US" sz="2400" dirty="0"/>
          </a:p>
        </p:txBody>
      </p:sp>
      <p:sp>
        <p:nvSpPr>
          <p:cNvPr id="13" name="Etiket 3"/>
          <p:cNvSpPr txBox="1"/>
          <p:nvPr/>
        </p:nvSpPr>
        <p:spPr>
          <a:xfrm>
            <a:off x="4800600" y="1901952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2410C"/>
                </a:solidFill>
              </a:rPr>
              <a:t>Gıdanın TÜFE'ye katkısı</a:t>
            </a:r>
            <a:endParaRPr lang="en-US" sz="1200" dirty="0"/>
          </a:p>
        </p:txBody>
      </p:sp>
      <p:sp>
        <p:nvSpPr>
          <p:cNvPr id="14" name="Açıklama 3"/>
          <p:cNvSpPr txBox="1"/>
          <p:nvPr/>
        </p:nvSpPr>
        <p:spPr>
          <a:xfrm>
            <a:off x="4800600" y="2395728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En büyük katkı; ulaştırma 5,96, konut 4,84, lokanta 3,21.</a:t>
            </a:r>
            <a:endParaRPr lang="en-US" sz="1200" dirty="0"/>
          </a:p>
        </p:txBody>
      </p:sp>
      <p:sp>
        <p:nvSpPr>
          <p:cNvPr id="15" name="Kart 4"/>
          <p:cNvSpPr/>
          <p:nvPr/>
        </p:nvSpPr>
        <p:spPr>
          <a:xfrm>
            <a:off x="6766560" y="1188720"/>
            <a:ext cx="1920240" cy="22860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Sayı 4"/>
          <p:cNvSpPr txBox="1"/>
          <p:nvPr/>
        </p:nvSpPr>
        <p:spPr>
          <a:xfrm>
            <a:off x="6903720" y="1298448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%40-49</a:t>
            </a:r>
            <a:endParaRPr lang="en-US" sz="2400" dirty="0"/>
          </a:p>
        </p:txBody>
      </p:sp>
      <p:sp>
        <p:nvSpPr>
          <p:cNvPr id="17" name="Etiket 4"/>
          <p:cNvSpPr txBox="1"/>
          <p:nvPr/>
        </p:nvSpPr>
        <p:spPr>
          <a:xfrm>
            <a:off x="6903720" y="1901952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C2410C"/>
                </a:solidFill>
              </a:rPr>
              <a:t>Konut, sağlık, eğitim</a:t>
            </a:r>
            <a:endParaRPr lang="en-US" sz="1200" dirty="0"/>
          </a:p>
        </p:txBody>
      </p:sp>
      <p:sp>
        <p:nvSpPr>
          <p:cNvPr id="18" name="Açıklama 4"/>
          <p:cNvSpPr txBox="1"/>
          <p:nvPr/>
        </p:nvSpPr>
        <p:spPr>
          <a:xfrm>
            <a:off x="6903720" y="2395728"/>
            <a:ext cx="16459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%39,99 / %43,26 / %48,62; gıdaya kalan bütçe sıkışıyor (yorum).</a:t>
            </a:r>
            <a:endParaRPr lang="en-US" sz="1200" dirty="0"/>
          </a:p>
        </p:txBody>
      </p:sp>
      <p:sp>
        <p:nvSpPr>
          <p:cNvPr id="19" name="Ekim kartı"/>
          <p:cNvSpPr/>
          <p:nvPr/>
        </p:nvSpPr>
        <p:spPr>
          <a:xfrm>
            <a:off x="457200" y="3611880"/>
            <a:ext cx="8229600" cy="73152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20" name="Ekim metni"/>
          <p:cNvSpPr txBox="1"/>
          <p:nvPr/>
        </p:nvSpPr>
        <p:spPr>
          <a:xfrm>
            <a:off x="640080" y="3611880"/>
            <a:ext cx="78638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</a:rPr>
              <a:t>Ekim 2026 güncellemesi: </a:t>
            </a:r>
            <a:r>
              <a:rPr lang="en-US" sz="1400" dirty="0">
                <a:solidFill>
                  <a:schemeClr val="bg1"/>
                </a:solidFill>
              </a:rPr>
              <a:t>TÜFE %29,77 · Gıda %27,73 · gıdanın katkısı 6,81 puan · gıda aylık +%3,50. Gıda yine genel TÜFE'nin altında; kıyasın sonucu değişmiyor.</a:t>
            </a:r>
            <a:endParaRPr lang="en-US" sz="1400" dirty="0"/>
          </a:p>
        </p:txBody>
      </p:sp>
      <p:sp>
        <p:nvSpPr>
          <p:cNvPr id="21" name="Kaynak"/>
          <p:cNvSpPr txBox="1"/>
          <p:nvPr/>
        </p:nvSpPr>
        <p:spPr>
          <a:xfrm>
            <a:off x="457200" y="44622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6"/>
                </a:solidFill>
              </a:rPr>
              <a:t>Kaynak: </a:t>
            </a:r>
            <a:r>
              <a:rPr lang="en-US" sz="1000" u="sng" dirty="0">
                <a:solidFill>
                  <a:schemeClr val="accent6"/>
                </a:solidFill>
                <a:hlinkClick r:id="rId3" tooltip="https://veriportali.tuik.gov.tr/tr/press/5829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TÜİK Veri Portalı (Ekim 2026 bülteni)</a:t>
            </a:r>
            <a:r>
              <a:rPr lang="en-US" sz="1000" dirty="0">
                <a:solidFill>
                  <a:schemeClr val="accent6"/>
                </a:solidFill>
              </a:rPr>
              <a:t>; </a:t>
            </a:r>
            <a:r>
              <a:rPr lang="en-US" sz="1000" u="sng" dirty="0">
                <a:solidFill>
                  <a:schemeClr val="accent6"/>
                </a:solidFill>
                <a:hlinkClick r:id="rId4" tooltip="https://www.forbes.com.tr/ekonomi/tuik-eylul-enflasyonunu-acikladi-eylul-2026-tuketici-fiyat-endeksi-tui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Forbes Türkiye (Eylül)</a:t>
            </a:r>
            <a:r>
              <a:rPr lang="en-US" sz="1000" dirty="0">
                <a:solidFill>
                  <a:schemeClr val="accent6"/>
                </a:solidFill>
              </a:rPr>
              <a:t>; </a:t>
            </a:r>
            <a:r>
              <a:rPr lang="en-US" sz="1000" u="sng" dirty="0">
                <a:solidFill>
                  <a:schemeClr val="accent6"/>
                </a:solidFill>
                <a:hlinkClick r:id="rId5" tooltip="https://www.yatirimx.com.tr/ekonomi/enflasyon-yillik-bazda-yuzde-30un-altina-geriledi-tuik-acikladi/2755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YatırımX (Ekim)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Migros 3Ç ile TÜİK Eylül</a:t>
            </a:r>
            <a:endParaRPr lang="en-US" sz="3000" dirty="0"/>
          </a:p>
        </p:txBody>
      </p:sp>
      <p:graphicFrame>
        <p:nvGraphicFramePr>
          <p:cNvPr id="3" name="Chart 0"/>
          <p:cNvGraphicFramePr/>
          <p:nvPr/>
        </p:nvGraphicFramePr>
        <p:xfrm>
          <a:off x="457200" y="1097280"/>
          <a:ext cx="4937760" cy="3063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Maddeler"/>
          <p:cNvSpPr txBox="1"/>
          <p:nvPr/>
        </p:nvSpPr>
        <p:spPr>
          <a:xfrm>
            <a:off x="5577840" y="1188720"/>
            <a:ext cx="3108960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Şirketin TÜFE'den arındırılmış verisi: </a:t>
            </a:r>
            <a:r>
              <a:rPr lang="en-US" sz="1400" dirty="0">
                <a:solidFill>
                  <a:schemeClr val="tx1"/>
                </a:solidFill>
              </a:rPr>
              <a:t>reel LFL +%0,7, reel sepet +%0,9, trafik -%0,2.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Nominal sepet %31,9 </a:t>
            </a:r>
            <a:r>
              <a:rPr lang="en-US" sz="1400" dirty="0">
                <a:solidFill>
                  <a:schemeClr val="tx1"/>
                </a:solidFill>
              </a:rPr>
              <a:t>Eylül gıda enflasyonunun (%27,62) üzerinde; ama reel büyüme zayıf.</a:t>
            </a:r>
            <a:endParaRPr lang="en-US" sz="14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400" b="1" dirty="0">
                <a:solidFill>
                  <a:schemeClr val="tx1"/>
                </a:solidFill>
              </a:rPr>
              <a:t>Sonuç: </a:t>
            </a:r>
            <a:r>
              <a:rPr lang="en-US" sz="1400" dirty="0">
                <a:solidFill>
                  <a:schemeClr val="tx1"/>
                </a:solidFill>
              </a:rPr>
              <a:t>müşteri biraz daha seyrek geliyor, her gelişte reel olarak biraz daha fazla harcıyor.</a:t>
            </a:r>
            <a:endParaRPr lang="en-US" sz="1400" dirty="0"/>
          </a:p>
        </p:txBody>
      </p:sp>
      <p:sp>
        <p:nvSpPr>
          <p:cNvPr id="5" name="Hesaplama notu"/>
          <p:cNvSpPr txBox="1"/>
          <p:nvPr/>
        </p:nvSpPr>
        <p:spPr>
          <a:xfrm>
            <a:off x="457200" y="4224528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accent6"/>
                </a:solidFill>
              </a:rPr>
              <a:t>Hesaplama: reel = (1 + nominal) / (1 + enflasyon) − 1. Migros verisi çeyrek, TÜİK verisi Eylül noktasıdır; gıda kıyasları yön göstericidir, kesin hacim ölçüsü değildir.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Yerel Marketler: Ne Yapmalı? (1/2)</a:t>
            </a:r>
            <a:endParaRPr lang="en-US" sz="3000" dirty="0"/>
          </a:p>
        </p:txBody>
      </p:sp>
      <p:sp>
        <p:nvSpPr>
          <p:cNvPr id="3" name="Satır 1"/>
          <p:cNvSpPr/>
          <p:nvPr/>
        </p:nvSpPr>
        <p:spPr>
          <a:xfrm>
            <a:off x="457200" y="1143000"/>
            <a:ext cx="8229600" cy="987552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Rozet 1"/>
          <p:cNvSpPr/>
          <p:nvPr/>
        </p:nvSpPr>
        <p:spPr>
          <a:xfrm>
            <a:off x="594360" y="1435608"/>
            <a:ext cx="402336" cy="402336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5" name="Rozet no 1"/>
          <p:cNvSpPr txBox="1"/>
          <p:nvPr/>
        </p:nvSpPr>
        <p:spPr>
          <a:xfrm>
            <a:off x="594360" y="14356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1</a:t>
            </a:r>
            <a:endParaRPr lang="en-US" sz="1400" dirty="0"/>
          </a:p>
        </p:txBody>
      </p:sp>
      <p:sp>
        <p:nvSpPr>
          <p:cNvPr id="6" name="Sinyal 1"/>
          <p:cNvSpPr txBox="1"/>
          <p:nvPr/>
        </p:nvSpPr>
        <p:spPr>
          <a:xfrm>
            <a:off x="1143000" y="1216152"/>
            <a:ext cx="2103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Trafik -%0,6 (9A): Migros'ta bile ziyaret azalıyor</a:t>
            </a:r>
            <a:endParaRPr lang="en-US" sz="1200" dirty="0"/>
          </a:p>
        </p:txBody>
      </p:sp>
      <p:sp>
        <p:nvSpPr>
          <p:cNvPr id="7" name="Aksiyon 1"/>
          <p:cNvSpPr txBox="1"/>
          <p:nvPr/>
        </p:nvSpPr>
        <p:spPr>
          <a:xfrm>
            <a:off x="3383280" y="121615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Haftalık fiş sayısını ve müşteri başına ziyaret sıklığını takip edin; 'haftada 2. ziyaret' için sabit günlere özel kampanya kurun.</a:t>
            </a:r>
            <a:endParaRPr lang="en-US" sz="1200" dirty="0"/>
          </a:p>
        </p:txBody>
      </p:sp>
      <p:sp>
        <p:nvSpPr>
          <p:cNvPr id="8" name="KPI 1"/>
          <p:cNvSpPr txBox="1"/>
          <p:nvPr/>
        </p:nvSpPr>
        <p:spPr>
          <a:xfrm>
            <a:off x="7086600" y="1216152"/>
            <a:ext cx="1508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2410C"/>
                </a:solidFill>
              </a:rPr>
              <a:t>KPI
</a:t>
            </a:r>
            <a:r>
              <a:rPr lang="en-US" sz="1100" i="1" dirty="0">
                <a:solidFill>
                  <a:schemeClr val="accent6"/>
                </a:solidFill>
              </a:rPr>
              <a:t>Günlük fiş sayısı, ziyaret sıklığı</a:t>
            </a:r>
            <a:endParaRPr lang="en-US" sz="1400" dirty="0"/>
          </a:p>
        </p:txBody>
      </p:sp>
      <p:sp>
        <p:nvSpPr>
          <p:cNvPr id="9" name="Satır 2"/>
          <p:cNvSpPr/>
          <p:nvPr/>
        </p:nvSpPr>
        <p:spPr>
          <a:xfrm>
            <a:off x="457200" y="2240280"/>
            <a:ext cx="8229600" cy="987552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Rozet 2"/>
          <p:cNvSpPr/>
          <p:nvPr/>
        </p:nvSpPr>
        <p:spPr>
          <a:xfrm>
            <a:off x="594360" y="2532888"/>
            <a:ext cx="402336" cy="402336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11" name="Rozet no 2"/>
          <p:cNvSpPr txBox="1"/>
          <p:nvPr/>
        </p:nvSpPr>
        <p:spPr>
          <a:xfrm>
            <a:off x="594360" y="25328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2</a:t>
            </a:r>
            <a:endParaRPr lang="en-US" sz="1400" dirty="0"/>
          </a:p>
        </p:txBody>
      </p:sp>
      <p:sp>
        <p:nvSpPr>
          <p:cNvPr id="12" name="Sinyal 2"/>
          <p:cNvSpPr txBox="1"/>
          <p:nvPr/>
        </p:nvSpPr>
        <p:spPr>
          <a:xfrm>
            <a:off x="1143000" y="2313432"/>
            <a:ext cx="2103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Reel sepet zayıf: 9A +%2,0, 3Ç +%0,9 (nominal +%31,9)</a:t>
            </a:r>
            <a:endParaRPr lang="en-US" sz="1200" dirty="0"/>
          </a:p>
        </p:txBody>
      </p:sp>
      <p:sp>
        <p:nvSpPr>
          <p:cNvPr id="13" name="Aksiyon 2"/>
          <p:cNvSpPr txBox="1"/>
          <p:nvPr/>
        </p:nvSpPr>
        <p:spPr>
          <a:xfrm>
            <a:off x="3383280" y="231343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Fiyat zammına yaslanmayın; çapraz satış ve paket fiyatla sepet büyütün (ekmek+süt+kahvaltılık, mangal paketi).</a:t>
            </a:r>
            <a:endParaRPr lang="en-US" sz="1200" dirty="0"/>
          </a:p>
        </p:txBody>
      </p:sp>
      <p:sp>
        <p:nvSpPr>
          <p:cNvPr id="14" name="KPI 2"/>
          <p:cNvSpPr txBox="1"/>
          <p:nvPr/>
        </p:nvSpPr>
        <p:spPr>
          <a:xfrm>
            <a:off x="7086600" y="2313432"/>
            <a:ext cx="1508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2410C"/>
                </a:solidFill>
              </a:rPr>
              <a:t>KPI
</a:t>
            </a:r>
            <a:r>
              <a:rPr lang="en-US" sz="1100" i="1" dirty="0">
                <a:solidFill>
                  <a:schemeClr val="accent6"/>
                </a:solidFill>
              </a:rPr>
              <a:t>Sepet başı ürün adedi, ort. sepet tutarı</a:t>
            </a:r>
            <a:endParaRPr lang="en-US" sz="1400" dirty="0"/>
          </a:p>
        </p:txBody>
      </p:sp>
      <p:sp>
        <p:nvSpPr>
          <p:cNvPr id="15" name="Satır 3"/>
          <p:cNvSpPr/>
          <p:nvPr/>
        </p:nvSpPr>
        <p:spPr>
          <a:xfrm>
            <a:off x="457200" y="3337560"/>
            <a:ext cx="8229600" cy="987552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Rozet 3"/>
          <p:cNvSpPr/>
          <p:nvPr/>
        </p:nvSpPr>
        <p:spPr>
          <a:xfrm>
            <a:off x="594360" y="3630168"/>
            <a:ext cx="402336" cy="402336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17" name="Rozet no 3"/>
          <p:cNvSpPr txBox="1"/>
          <p:nvPr/>
        </p:nvSpPr>
        <p:spPr>
          <a:xfrm>
            <a:off x="594360" y="36301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3</a:t>
            </a:r>
            <a:endParaRPr lang="en-US" sz="1400" dirty="0"/>
          </a:p>
        </p:txBody>
      </p:sp>
      <p:sp>
        <p:nvSpPr>
          <p:cNvPr id="18" name="Sinyal 3"/>
          <p:cNvSpPr txBox="1"/>
          <p:nvPr/>
        </p:nvSpPr>
        <p:spPr>
          <a:xfrm>
            <a:off x="1143000" y="3410712"/>
            <a:ext cx="2103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Net marj 9A: %0,9 (2025: %1,5)</a:t>
            </a:r>
            <a:endParaRPr lang="en-US" sz="1200" dirty="0"/>
          </a:p>
        </p:txBody>
      </p:sp>
      <p:sp>
        <p:nvSpPr>
          <p:cNvPr id="19" name="Aksiyon 3"/>
          <p:cNvSpPr txBox="1"/>
          <p:nvPr/>
        </p:nvSpPr>
        <p:spPr>
          <a:xfrm>
            <a:off x="3383280" y="341071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Brüt kâra değil net kâra bakın: fire, enerji, personel ve kira (Eylül kira artış tavanı %31,79) kalemlerini aylık izleyin.</a:t>
            </a:r>
            <a:endParaRPr lang="en-US" sz="1200" dirty="0"/>
          </a:p>
        </p:txBody>
      </p:sp>
      <p:sp>
        <p:nvSpPr>
          <p:cNvPr id="20" name="KPI 3"/>
          <p:cNvSpPr txBox="1"/>
          <p:nvPr/>
        </p:nvSpPr>
        <p:spPr>
          <a:xfrm>
            <a:off x="7086600" y="3410712"/>
            <a:ext cx="1508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2410C"/>
                </a:solidFill>
              </a:rPr>
              <a:t>KPI
</a:t>
            </a:r>
            <a:r>
              <a:rPr lang="en-US" sz="1100" i="1" dirty="0">
                <a:solidFill>
                  <a:schemeClr val="accent6"/>
                </a:solidFill>
              </a:rPr>
              <a:t>Net kâr marjı, fire oranı, kira/ciro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Yerel Marketler: Ne Yapmalı? (2/2)</a:t>
            </a:r>
            <a:endParaRPr lang="en-US" sz="3000" dirty="0"/>
          </a:p>
        </p:txBody>
      </p:sp>
      <p:sp>
        <p:nvSpPr>
          <p:cNvPr id="3" name="Satır 4"/>
          <p:cNvSpPr/>
          <p:nvPr/>
        </p:nvSpPr>
        <p:spPr>
          <a:xfrm>
            <a:off x="457200" y="1143000"/>
            <a:ext cx="8229600" cy="987552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Rozet 4"/>
          <p:cNvSpPr/>
          <p:nvPr/>
        </p:nvSpPr>
        <p:spPr>
          <a:xfrm>
            <a:off x="594360" y="1435608"/>
            <a:ext cx="402336" cy="402336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5" name="Rozet no 4"/>
          <p:cNvSpPr txBox="1"/>
          <p:nvPr/>
        </p:nvSpPr>
        <p:spPr>
          <a:xfrm>
            <a:off x="594360" y="143560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4</a:t>
            </a:r>
            <a:endParaRPr lang="en-US" sz="1400" dirty="0"/>
          </a:p>
        </p:txBody>
      </p:sp>
      <p:sp>
        <p:nvSpPr>
          <p:cNvPr id="6" name="Sinyal 4"/>
          <p:cNvSpPr txBox="1"/>
          <p:nvPr/>
        </p:nvSpPr>
        <p:spPr>
          <a:xfrm>
            <a:off x="1143000" y="1216152"/>
            <a:ext cx="2103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Online teslimat 982 → 1.124 mağaza; Tıkla-Gel-Al 899 → 1.477</a:t>
            </a:r>
            <a:endParaRPr lang="en-US" sz="1200" dirty="0"/>
          </a:p>
        </p:txBody>
      </p:sp>
      <p:sp>
        <p:nvSpPr>
          <p:cNvPr id="7" name="Aksiyon 4"/>
          <p:cNvSpPr txBox="1"/>
          <p:nvPr/>
        </p:nvSpPr>
        <p:spPr>
          <a:xfrm>
            <a:off x="3383280" y="121615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Kendi sipariş kanalınızı açın: önce WhatsApp sipariş + mağazadan teslim (Tıkla-Gel-Al mantığı), sonra 2-3 km kendi kurye ve mahalle teslimat saatleri.</a:t>
            </a:r>
            <a:endParaRPr lang="en-US" sz="1200" dirty="0"/>
          </a:p>
        </p:txBody>
      </p:sp>
      <p:sp>
        <p:nvSpPr>
          <p:cNvPr id="8" name="KPI 4"/>
          <p:cNvSpPr txBox="1"/>
          <p:nvPr/>
        </p:nvSpPr>
        <p:spPr>
          <a:xfrm>
            <a:off x="7086600" y="1216152"/>
            <a:ext cx="1508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2410C"/>
                </a:solidFill>
              </a:rPr>
              <a:t>KPI
</a:t>
            </a:r>
            <a:r>
              <a:rPr lang="en-US" sz="1100" i="1" dirty="0">
                <a:solidFill>
                  <a:schemeClr val="accent6"/>
                </a:solidFill>
              </a:rPr>
              <a:t>Online sipariş payı, teslimat süresi</a:t>
            </a:r>
            <a:endParaRPr lang="en-US" sz="1400" dirty="0"/>
          </a:p>
        </p:txBody>
      </p:sp>
      <p:sp>
        <p:nvSpPr>
          <p:cNvPr id="9" name="Satır 5"/>
          <p:cNvSpPr/>
          <p:nvPr/>
        </p:nvSpPr>
        <p:spPr>
          <a:xfrm>
            <a:off x="457200" y="2240280"/>
            <a:ext cx="8229600" cy="987552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0" name="Rozet 5"/>
          <p:cNvSpPr/>
          <p:nvPr/>
        </p:nvSpPr>
        <p:spPr>
          <a:xfrm>
            <a:off x="594360" y="2532888"/>
            <a:ext cx="402336" cy="402336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11" name="Rozet no 5"/>
          <p:cNvSpPr txBox="1"/>
          <p:nvPr/>
        </p:nvSpPr>
        <p:spPr>
          <a:xfrm>
            <a:off x="594360" y="253288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5</a:t>
            </a:r>
            <a:endParaRPr lang="en-US" sz="1400" dirty="0"/>
          </a:p>
        </p:txBody>
      </p:sp>
      <p:sp>
        <p:nvSpPr>
          <p:cNvPr id="12" name="Sinyal 5"/>
          <p:cNvSpPr txBox="1"/>
          <p:nvPr/>
        </p:nvSpPr>
        <p:spPr>
          <a:xfrm>
            <a:off x="1143000" y="2313432"/>
            <a:ext cx="2103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Alan +%2, ciro +%37: m² başı satış ≈ +%34</a:t>
            </a:r>
            <a:endParaRPr lang="en-US" sz="1200" dirty="0"/>
          </a:p>
        </p:txBody>
      </p:sp>
      <p:sp>
        <p:nvSpPr>
          <p:cNvPr id="13" name="Aksiyon 5"/>
          <p:cNvSpPr txBox="1"/>
          <p:nvPr/>
        </p:nvSpPr>
        <p:spPr>
          <a:xfrm>
            <a:off x="3383280" y="231343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Raf metresi verimini ölçün; satmayan SKU'yu çıkarıp hızlı dönen ve yüksek marjlı ürüne yer açın.</a:t>
            </a:r>
            <a:endParaRPr lang="en-US" sz="1200" dirty="0"/>
          </a:p>
        </p:txBody>
      </p:sp>
      <p:sp>
        <p:nvSpPr>
          <p:cNvPr id="14" name="KPI 5"/>
          <p:cNvSpPr txBox="1"/>
          <p:nvPr/>
        </p:nvSpPr>
        <p:spPr>
          <a:xfrm>
            <a:off x="7086600" y="2313432"/>
            <a:ext cx="1508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2410C"/>
                </a:solidFill>
              </a:rPr>
              <a:t>KPI
</a:t>
            </a:r>
            <a:r>
              <a:rPr lang="en-US" sz="1100" i="1" dirty="0">
                <a:solidFill>
                  <a:schemeClr val="accent6"/>
                </a:solidFill>
              </a:rPr>
              <a:t>m² başı satış, SKU devir hızı</a:t>
            </a:r>
            <a:endParaRPr lang="en-US" sz="1400" dirty="0"/>
          </a:p>
        </p:txBody>
      </p:sp>
      <p:sp>
        <p:nvSpPr>
          <p:cNvPr id="15" name="Satır 6"/>
          <p:cNvSpPr/>
          <p:nvPr/>
        </p:nvSpPr>
        <p:spPr>
          <a:xfrm>
            <a:off x="457200" y="3337560"/>
            <a:ext cx="8229600" cy="987552"/>
          </a:xfrm>
          <a:prstGeom prst="roundRect">
            <a:avLst>
              <a:gd name="adj" fmla="val 11111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6" name="Rozet 6"/>
          <p:cNvSpPr/>
          <p:nvPr/>
        </p:nvSpPr>
        <p:spPr>
          <a:xfrm>
            <a:off x="594360" y="3630168"/>
            <a:ext cx="402336" cy="402336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  <a:prstDash val="solid"/>
          </a:ln>
        </p:spPr>
      </p:sp>
      <p:sp>
        <p:nvSpPr>
          <p:cNvPr id="17" name="Rozet no 6"/>
          <p:cNvSpPr txBox="1"/>
          <p:nvPr/>
        </p:nvSpPr>
        <p:spPr>
          <a:xfrm>
            <a:off x="594360" y="363016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2"/>
                </a:solidFill>
              </a:rPr>
              <a:t>6</a:t>
            </a:r>
            <a:endParaRPr lang="en-US" sz="1400" dirty="0"/>
          </a:p>
        </p:txBody>
      </p:sp>
      <p:sp>
        <p:nvSpPr>
          <p:cNvPr id="18" name="Sinyal 6"/>
          <p:cNvSpPr txBox="1"/>
          <p:nvPr/>
        </p:nvSpPr>
        <p:spPr>
          <a:xfrm>
            <a:off x="1143000" y="3410712"/>
            <a:ext cx="210312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FMCG payı yatay (-10 bps); ciro %37 artsa da pay kazanılamıyor</a:t>
            </a:r>
            <a:endParaRPr lang="en-US" sz="1200" dirty="0"/>
          </a:p>
        </p:txBody>
      </p:sp>
      <p:sp>
        <p:nvSpPr>
          <p:cNvPr id="19" name="Aksiyon 6"/>
          <p:cNvSpPr txBox="1"/>
          <p:nvPr/>
        </p:nvSpPr>
        <p:spPr>
          <a:xfrm>
            <a:off x="3383280" y="3410712"/>
            <a:ext cx="35661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Fiyat algısını anahtar ürünlerle (KVI) koruyun: 20-30 ürünü TÜİK gıda enflasyonunun altında tutun; taze, veresiye ve tanıdıklık avantajını öne çıkarın.</a:t>
            </a:r>
            <a:endParaRPr lang="en-US" sz="1200" dirty="0"/>
          </a:p>
        </p:txBody>
      </p:sp>
      <p:sp>
        <p:nvSpPr>
          <p:cNvPr id="20" name="KPI 6"/>
          <p:cNvSpPr txBox="1"/>
          <p:nvPr/>
        </p:nvSpPr>
        <p:spPr>
          <a:xfrm>
            <a:off x="7086600" y="3410712"/>
            <a:ext cx="150876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C2410C"/>
                </a:solidFill>
              </a:rPr>
              <a:t>KPI
</a:t>
            </a:r>
            <a:r>
              <a:rPr lang="en-US" sz="1100" i="1" dirty="0">
                <a:solidFill>
                  <a:schemeClr val="accent6"/>
                </a:solidFill>
              </a:rPr>
              <a:t>KVI fiyat endeksi, müşteri geri dönüş oranı</a:t>
            </a:r>
            <a:endParaRPr lang="en-US" sz="1400" dirty="0"/>
          </a:p>
        </p:txBody>
      </p:sp>
      <p:sp>
        <p:nvSpPr>
          <p:cNvPr id="21" name="Kaynak"/>
          <p:cNvSpPr txBox="1"/>
          <p:nvPr/>
        </p:nvSpPr>
        <p:spPr>
          <a:xfrm>
            <a:off x="457200" y="4462272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chemeClr val="accent6"/>
                </a:solidFill>
              </a:rPr>
              <a:t>Kaynak: </a:t>
            </a:r>
            <a:r>
              <a:rPr lang="en-US" sz="1000" u="sng" dirty="0">
                <a:solidFill>
                  <a:schemeClr val="accent6"/>
                </a:solidFill>
                <a:hlinkClick r:id="rId3" tooltip="https://bigpara.hurriyet.com.tr/haberleri/eylul-ayi-kira-artis-orani-20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Bigpara – Eylül 2026 kira artış oranı</a:t>
            </a:r>
            <a:r>
              <a:rPr lang="en-US" sz="1000" dirty="0">
                <a:solidFill>
                  <a:schemeClr val="accent6"/>
                </a:solidFill>
              </a:rPr>
              <a:t>; Migros 3Ç26 Sunumu: </a:t>
            </a:r>
            <a:r>
              <a:rPr lang="en-US" sz="1000" u="sng" dirty="0">
                <a:solidFill>
                  <a:schemeClr val="accent6"/>
                </a:solidFill>
                <a:hlinkClick r:id="rId4" tooltip="https://migroskurumsalstr.blob.core.windows.net/migroskurumsalstr/migros-sunum-3c-2026-639295126352298296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s.9, 11, 14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İlk 30 Gün İçin 5 Adım</a:t>
            </a:r>
            <a:endParaRPr lang="en-US" sz="3000" dirty="0"/>
          </a:p>
        </p:txBody>
      </p:sp>
      <p:sp>
        <p:nvSpPr>
          <p:cNvPr id="3" name="Hafta 1"/>
          <p:cNvSpPr/>
          <p:nvPr/>
        </p:nvSpPr>
        <p:spPr>
          <a:xfrm>
            <a:off x="457200" y="1188720"/>
            <a:ext cx="1920240" cy="315468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4" name="Rozet 1"/>
          <p:cNvSpPr/>
          <p:nvPr/>
        </p:nvSpPr>
        <p:spPr>
          <a:xfrm>
            <a:off x="594360" y="1325880"/>
            <a:ext cx="457200" cy="457200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C2410C"/>
            </a:solidFill>
            <a:prstDash val="solid"/>
          </a:ln>
        </p:spPr>
      </p:sp>
      <p:sp>
        <p:nvSpPr>
          <p:cNvPr id="5" name="Rozet no 1"/>
          <p:cNvSpPr txBox="1"/>
          <p:nvPr/>
        </p:nvSpPr>
        <p:spPr>
          <a:xfrm>
            <a:off x="59436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1</a:t>
            </a:r>
            <a:endParaRPr lang="en-US" sz="1600" dirty="0"/>
          </a:p>
        </p:txBody>
      </p:sp>
      <p:sp>
        <p:nvSpPr>
          <p:cNvPr id="6" name="Hafta başlık 1"/>
          <p:cNvSpPr txBox="1"/>
          <p:nvPr/>
        </p:nvSpPr>
        <p:spPr>
          <a:xfrm>
            <a:off x="1143000" y="132588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Hafta 1</a:t>
            </a:r>
            <a:endParaRPr lang="en-US" sz="1600" dirty="0"/>
          </a:p>
        </p:txBody>
      </p:sp>
      <p:sp>
        <p:nvSpPr>
          <p:cNvPr id="7" name="Hafta maddeler 1"/>
          <p:cNvSpPr txBox="1"/>
          <p:nvPr/>
        </p:nvSpPr>
        <p:spPr>
          <a:xfrm>
            <a:off x="594360" y="1965960"/>
            <a:ext cx="16916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Günlük fiş sayısı ve ortalama sepet tutarını bir tabloya bağlayın (trafik ve sepet ayrımı).</a:t>
            </a:r>
            <a:endParaRPr lang="en-US" sz="1200" dirty="0"/>
          </a:p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20-30 anahtar ürünün (KVI) fiyatını rakip ve TÜİK gıda enflasyonuyla karşılaştırın.</a:t>
            </a:r>
            <a:endParaRPr lang="en-US" sz="1200" dirty="0"/>
          </a:p>
        </p:txBody>
      </p:sp>
      <p:sp>
        <p:nvSpPr>
          <p:cNvPr id="8" name="Hafta 2"/>
          <p:cNvSpPr/>
          <p:nvPr/>
        </p:nvSpPr>
        <p:spPr>
          <a:xfrm>
            <a:off x="2560320" y="1188720"/>
            <a:ext cx="1920240" cy="315468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9" name="Rozet 2"/>
          <p:cNvSpPr/>
          <p:nvPr/>
        </p:nvSpPr>
        <p:spPr>
          <a:xfrm>
            <a:off x="2697480" y="1325880"/>
            <a:ext cx="457200" cy="457200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C2410C"/>
            </a:solidFill>
            <a:prstDash val="solid"/>
          </a:ln>
        </p:spPr>
      </p:sp>
      <p:sp>
        <p:nvSpPr>
          <p:cNvPr id="10" name="Rozet no 2"/>
          <p:cNvSpPr txBox="1"/>
          <p:nvPr/>
        </p:nvSpPr>
        <p:spPr>
          <a:xfrm>
            <a:off x="269748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2</a:t>
            </a:r>
            <a:endParaRPr lang="en-US" sz="1600" dirty="0"/>
          </a:p>
        </p:txBody>
      </p:sp>
      <p:sp>
        <p:nvSpPr>
          <p:cNvPr id="11" name="Hafta başlık 2"/>
          <p:cNvSpPr txBox="1"/>
          <p:nvPr/>
        </p:nvSpPr>
        <p:spPr>
          <a:xfrm>
            <a:off x="3246120" y="132588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Hafta 2</a:t>
            </a:r>
            <a:endParaRPr lang="en-US" sz="1600" dirty="0"/>
          </a:p>
        </p:txBody>
      </p:sp>
      <p:sp>
        <p:nvSpPr>
          <p:cNvPr id="12" name="Hafta maddeler 2"/>
          <p:cNvSpPr txBox="1"/>
          <p:nvPr/>
        </p:nvSpPr>
        <p:spPr>
          <a:xfrm>
            <a:off x="2697480" y="1965960"/>
            <a:ext cx="16916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Net kâr marjını kalem kalem çıkarın: fire, enerji, personel, kira.</a:t>
            </a:r>
            <a:endParaRPr lang="en-US" sz="1200" dirty="0"/>
          </a:p>
        </p:txBody>
      </p:sp>
      <p:sp>
        <p:nvSpPr>
          <p:cNvPr id="13" name="Hafta 3"/>
          <p:cNvSpPr/>
          <p:nvPr/>
        </p:nvSpPr>
        <p:spPr>
          <a:xfrm>
            <a:off x="4663440" y="1188720"/>
            <a:ext cx="1920240" cy="315468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4" name="Rozet 3"/>
          <p:cNvSpPr/>
          <p:nvPr/>
        </p:nvSpPr>
        <p:spPr>
          <a:xfrm>
            <a:off x="4800600" y="1325880"/>
            <a:ext cx="457200" cy="457200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C2410C"/>
            </a:solidFill>
            <a:prstDash val="solid"/>
          </a:ln>
        </p:spPr>
      </p:sp>
      <p:sp>
        <p:nvSpPr>
          <p:cNvPr id="15" name="Rozet no 3"/>
          <p:cNvSpPr txBox="1"/>
          <p:nvPr/>
        </p:nvSpPr>
        <p:spPr>
          <a:xfrm>
            <a:off x="480060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3</a:t>
            </a:r>
            <a:endParaRPr lang="en-US" sz="1600" dirty="0"/>
          </a:p>
        </p:txBody>
      </p:sp>
      <p:sp>
        <p:nvSpPr>
          <p:cNvPr id="16" name="Hafta başlık 3"/>
          <p:cNvSpPr txBox="1"/>
          <p:nvPr/>
        </p:nvSpPr>
        <p:spPr>
          <a:xfrm>
            <a:off x="5349240" y="132588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Hafta 3</a:t>
            </a:r>
            <a:endParaRPr lang="en-US" sz="1600" dirty="0"/>
          </a:p>
        </p:txBody>
      </p:sp>
      <p:sp>
        <p:nvSpPr>
          <p:cNvPr id="17" name="Hafta maddeler 3"/>
          <p:cNvSpPr txBox="1"/>
          <p:nvPr/>
        </p:nvSpPr>
        <p:spPr>
          <a:xfrm>
            <a:off x="4800600" y="1965960"/>
            <a:ext cx="16916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En çok satan 100 ürün için WhatsApp sipariş listesi ve mahalle teslimat saatleri açın.</a:t>
            </a:r>
            <a:endParaRPr lang="en-US" sz="1200" dirty="0"/>
          </a:p>
        </p:txBody>
      </p:sp>
      <p:sp>
        <p:nvSpPr>
          <p:cNvPr id="18" name="Hafta 4"/>
          <p:cNvSpPr/>
          <p:nvPr/>
        </p:nvSpPr>
        <p:spPr>
          <a:xfrm>
            <a:off x="6766560" y="1188720"/>
            <a:ext cx="1920240" cy="315468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9525">
            <a:solidFill>
              <a:schemeClr val="accent5"/>
            </a:solidFill>
            <a:prstDash val="solid"/>
          </a:ln>
        </p:spPr>
      </p:sp>
      <p:sp>
        <p:nvSpPr>
          <p:cNvPr id="19" name="Rozet 4"/>
          <p:cNvSpPr/>
          <p:nvPr/>
        </p:nvSpPr>
        <p:spPr>
          <a:xfrm>
            <a:off x="6903720" y="1325880"/>
            <a:ext cx="457200" cy="457200"/>
          </a:xfrm>
          <a:prstGeom prst="ellipse">
            <a:avLst/>
          </a:prstGeom>
          <a:solidFill>
            <a:schemeClr val="accent1"/>
          </a:solidFill>
          <a:ln w="6350">
            <a:solidFill>
              <a:srgbClr val="C2410C"/>
            </a:solidFill>
            <a:prstDash val="solid"/>
          </a:ln>
        </p:spPr>
      </p:sp>
      <p:sp>
        <p:nvSpPr>
          <p:cNvPr id="20" name="Rozet no 4"/>
          <p:cNvSpPr txBox="1"/>
          <p:nvPr/>
        </p:nvSpPr>
        <p:spPr>
          <a:xfrm>
            <a:off x="6903720" y="132588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2"/>
                </a:solidFill>
              </a:rPr>
              <a:t>4</a:t>
            </a:r>
            <a:endParaRPr lang="en-US" sz="1600" dirty="0"/>
          </a:p>
        </p:txBody>
      </p:sp>
      <p:sp>
        <p:nvSpPr>
          <p:cNvPr id="21" name="Hafta başlık 4"/>
          <p:cNvSpPr txBox="1"/>
          <p:nvPr/>
        </p:nvSpPr>
        <p:spPr>
          <a:xfrm>
            <a:off x="7452360" y="1325880"/>
            <a:ext cx="1143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Hafta 4</a:t>
            </a:r>
            <a:endParaRPr lang="en-US" sz="1600" dirty="0"/>
          </a:p>
        </p:txBody>
      </p:sp>
      <p:sp>
        <p:nvSpPr>
          <p:cNvPr id="22" name="Hafta maddeler 4"/>
          <p:cNvSpPr txBox="1"/>
          <p:nvPr/>
        </p:nvSpPr>
        <p:spPr>
          <a:xfrm>
            <a:off x="6903720" y="1965960"/>
            <a:ext cx="1691640" cy="22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800"/>
              </a:spcAft>
              <a:buSzPct val="100000"/>
              <a:buChar char="•"/>
            </a:pPr>
            <a:r>
              <a:rPr lang="en-US" sz="1200" dirty="0">
                <a:solidFill>
                  <a:schemeClr val="tx1"/>
                </a:solidFill>
              </a:rPr>
              <a:t>Sadakat verisiyle müşteriyi segmentleyin; son 30 gündür gelmeyenlere kişisel kampanya gönderin.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bg1"/>
                </a:solidFill>
              </a:rPr>
              <a:t>Perakende Mühendisi Yorumu</a:t>
            </a:r>
            <a:endParaRPr lang="en-US" sz="3000" dirty="0"/>
          </a:p>
        </p:txBody>
      </p:sp>
      <p:sp>
        <p:nvSpPr>
          <p:cNvPr id="3" name="Yorum kartı"/>
          <p:cNvSpPr/>
          <p:nvPr/>
        </p:nvSpPr>
        <p:spPr>
          <a:xfrm>
            <a:off x="457200" y="1143000"/>
            <a:ext cx="8229600" cy="3017520"/>
          </a:xfrm>
          <a:prstGeom prst="roundRect">
            <a:avLst>
              <a:gd name="adj" fmla="val 3636"/>
            </a:avLst>
          </a:prstGeom>
          <a:solidFill>
            <a:schemeClr val="accent2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4" name="Yorum metni"/>
          <p:cNvSpPr txBox="1"/>
          <p:nvPr/>
        </p:nvSpPr>
        <p:spPr>
          <a:xfrm>
            <a:off x="731520" y="1371600"/>
            <a:ext cx="7680960" cy="2651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1000"/>
              </a:spcAft>
              <a:buNone/>
            </a:pPr>
            <a:r>
              <a:rPr lang="en-US" sz="1400" i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Migros'un 9 aylık tablosu ilk bakışta bir büyüme hikâyesi: ciro %37 artıyor. Ama enflasyonu çıkarınca tablo sönüyor: şirketin kendi verisine göre reel LFL büyüme 3. çeyrekte %0,7, trafik -%0,2. Yönetim 2026 satış beklentisini %5-7'den %4-5'e çekti ve tüketimdeki yavaşlamayı kendisi dile getirdi. Büyüme müşteri sayısından değil, fiyat ve sepetten geliyor.</a:t>
            </a:r>
            <a:endParaRPr lang="en-US" sz="1400" dirty="0"/>
          </a:p>
          <a:p>
            <a:pPr marL="0" indent="0">
              <a:buNone/>
            </a:pPr>
            <a:r>
              <a:rPr lang="en-US" sz="1400" i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TÜİK'e göre Eylül'de gıda enflasyonu %27,62; ama gıda, enflasyona en büyük katkıyı (6,73 puan) veren grup. Konut, sağlık ve eğitim %40-49 artarken market sepetine kalan bütçe sıkışıyor. Müşteri aynı mağazaya biraz daha seyrek geliyor, her gelişte biraz daha fazla harcıyor. Yerel market için mesaj net: artık yarış 'daha çok müşteri'den çok, 'her müşteriden daha sık ve daha doğru sepet' yarışı.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bg1"/>
                </a:solidFill>
              </a:rPr>
              <a:t>Üç Kural</a:t>
            </a:r>
            <a:endParaRPr lang="en-US" sz="3000" dirty="0"/>
          </a:p>
        </p:txBody>
      </p:sp>
      <p:sp>
        <p:nvSpPr>
          <p:cNvPr id="3" name="Kural kartı 1"/>
          <p:cNvSpPr/>
          <p:nvPr/>
        </p:nvSpPr>
        <p:spPr>
          <a:xfrm>
            <a:off x="457200" y="1143000"/>
            <a:ext cx="2651760" cy="1508760"/>
          </a:xfrm>
          <a:prstGeom prst="roundRect">
            <a:avLst>
              <a:gd name="adj" fmla="val 7273"/>
            </a:avLst>
          </a:prstGeom>
          <a:solidFill>
            <a:schemeClr val="accent2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4" name="Kural no 1"/>
          <p:cNvSpPr txBox="1"/>
          <p:nvPr/>
        </p:nvSpPr>
        <p:spPr>
          <a:xfrm>
            <a:off x="640080" y="123444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3200" dirty="0"/>
          </a:p>
        </p:txBody>
      </p:sp>
      <p:sp>
        <p:nvSpPr>
          <p:cNvPr id="5" name="Kural 1"/>
          <p:cNvSpPr txBox="1"/>
          <p:nvPr/>
        </p:nvSpPr>
        <p:spPr>
          <a:xfrm>
            <a:off x="640080" y="17830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Trafiği her gün ölç.</a:t>
            </a:r>
            <a:endParaRPr lang="en-US" sz="1500" dirty="0"/>
          </a:p>
        </p:txBody>
      </p:sp>
      <p:sp>
        <p:nvSpPr>
          <p:cNvPr id="6" name="Kural kartı 2"/>
          <p:cNvSpPr/>
          <p:nvPr/>
        </p:nvSpPr>
        <p:spPr>
          <a:xfrm>
            <a:off x="3246120" y="1143000"/>
            <a:ext cx="2651760" cy="1508760"/>
          </a:xfrm>
          <a:prstGeom prst="roundRect">
            <a:avLst>
              <a:gd name="adj" fmla="val 7273"/>
            </a:avLst>
          </a:prstGeom>
          <a:solidFill>
            <a:schemeClr val="accent2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7" name="Kural no 2"/>
          <p:cNvSpPr txBox="1"/>
          <p:nvPr/>
        </p:nvSpPr>
        <p:spPr>
          <a:xfrm>
            <a:off x="3429000" y="123444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3200" dirty="0"/>
          </a:p>
        </p:txBody>
      </p:sp>
      <p:sp>
        <p:nvSpPr>
          <p:cNvPr id="8" name="Kural 2"/>
          <p:cNvSpPr txBox="1"/>
          <p:nvPr/>
        </p:nvSpPr>
        <p:spPr>
          <a:xfrm>
            <a:off x="3429000" y="17830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Anahtar ürün fiyatlarını gıda enflasyonunun altında tut.</a:t>
            </a:r>
            <a:endParaRPr lang="en-US" sz="1500" dirty="0"/>
          </a:p>
        </p:txBody>
      </p:sp>
      <p:sp>
        <p:nvSpPr>
          <p:cNvPr id="9" name="Kural kartı 3"/>
          <p:cNvSpPr/>
          <p:nvPr/>
        </p:nvSpPr>
        <p:spPr>
          <a:xfrm>
            <a:off x="6035040" y="1143000"/>
            <a:ext cx="2651760" cy="1508760"/>
          </a:xfrm>
          <a:prstGeom prst="roundRect">
            <a:avLst>
              <a:gd name="adj" fmla="val 7273"/>
            </a:avLst>
          </a:prstGeom>
          <a:solidFill>
            <a:schemeClr val="accent2"/>
          </a:solidFill>
          <a:ln w="19050">
            <a:solidFill>
              <a:schemeClr val="accent1"/>
            </a:solidFill>
            <a:prstDash val="solid"/>
          </a:ln>
        </p:spPr>
      </p:sp>
      <p:sp>
        <p:nvSpPr>
          <p:cNvPr id="10" name="Kural no 3"/>
          <p:cNvSpPr txBox="1"/>
          <p:nvPr/>
        </p:nvSpPr>
        <p:spPr>
          <a:xfrm>
            <a:off x="6217920" y="1234440"/>
            <a:ext cx="640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3200" dirty="0"/>
          </a:p>
        </p:txBody>
      </p:sp>
      <p:sp>
        <p:nvSpPr>
          <p:cNvPr id="11" name="Kural 3"/>
          <p:cNvSpPr txBox="1"/>
          <p:nvPr/>
        </p:nvSpPr>
        <p:spPr>
          <a:xfrm>
            <a:off x="6217920" y="1783080"/>
            <a:ext cx="2286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</a:rPr>
              <a:t>Cirodan değil, net kârdan yönet.</a:t>
            </a:r>
            <a:endParaRPr lang="en-US" sz="1500" dirty="0"/>
          </a:p>
        </p:txBody>
      </p:sp>
      <p:sp>
        <p:nvSpPr>
          <p:cNvPr id="12" name="Kapanış"/>
          <p:cNvSpPr txBox="1"/>
          <p:nvPr/>
        </p:nvSpPr>
        <p:spPr>
          <a:xfrm>
            <a:off x="457200" y="288036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i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Dev zincir ciro %37 büyürken bile net marjı %0,9'a düşüyorsa, yerel marketin gücü büyüklükte değil hız, yakınlık ve veridedir: mahalle bağı, sadakat verisi ve hızlı sipariş üçlüsü en güçlü savunma hattıdır.</a:t>
            </a:r>
            <a:endParaRPr lang="en-US" sz="1600" dirty="0"/>
          </a:p>
        </p:txBody>
      </p:sp>
      <p:sp>
        <p:nvSpPr>
          <p:cNvPr id="13" name="Platformlar"/>
          <p:cNvSpPr txBox="1"/>
          <p:nvPr/>
        </p:nvSpPr>
        <p:spPr>
          <a:xfrm>
            <a:off x="457200" y="40233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accent5"/>
                </a:solidFill>
              </a:rPr>
              <a:t>Pazar verisi için perakendedata.com; sadakat ve segmentasyon için xpluscrm.com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457200" y="274320"/>
            <a:ext cx="8229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3000" b="1" dirty="0">
                <a:solidFill>
                  <a:schemeClr val="tx2"/>
                </a:solidFill>
              </a:rPr>
              <a:t>Kaynaklar (Tıklanabilir)</a:t>
            </a:r>
            <a:endParaRPr lang="en-US" sz="3000" dirty="0"/>
          </a:p>
        </p:txBody>
      </p:sp>
      <p:sp>
        <p:nvSpPr>
          <p:cNvPr id="3" name="Kaynak listesi"/>
          <p:cNvSpPr txBox="1"/>
          <p:nvPr/>
        </p:nvSpPr>
        <p:spPr>
          <a:xfrm>
            <a:off x="457200" y="1188720"/>
            <a:ext cx="8229600" cy="274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u="sng" dirty="0">
                <a:solidFill>
                  <a:schemeClr val="tx1"/>
                </a:solidFill>
                <a:hlinkClick r:id="rId3" tooltip="https://migroskurumsalstr.blob.core.windows.net/migroskurumsalstr/migros-sunum-3c-2026-639295126352298296.pdf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Migros 3Ç 2026 Şirket Sunumu (resmi kaynak, PDF)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u="sng" dirty="0">
                <a:solidFill>
                  <a:schemeClr val="tx1"/>
                </a:solidFill>
                <a:hlinkClick r:id="rId4" tooltip="https://arastirma.isyatirim.com.tr/2026/11/06/mgros-is-migros-3c-2026-kar-analizi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İş Yatırım – Migros 3Ç 2026 Kâr Analizi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u="sng" dirty="0">
                <a:solidFill>
                  <a:schemeClr val="tx1"/>
                </a:solidFill>
                <a:hlinkClick r:id="rId5" tooltip="https://www.endeks24.com/migros-mgros-9-ayda-satisi-yuzde-4-artirdi-net-kari-yuzde-34-azaldi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Endeks24 – Migros 9 aylık sonuçlar (KAP bildirimi 1693491)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u="sng" dirty="0">
                <a:solidFill>
                  <a:schemeClr val="tx1"/>
                </a:solidFill>
                <a:hlinkClick r:id="rId6" tooltip="https://www.borsatek.com/ak-yatirim-mgros-hedef-fiyatini-kordu/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Ak Yatırım / Borsatek – Migros 3Ç26 kâr değerlendirmesi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u="sng" dirty="0">
                <a:solidFill>
                  <a:schemeClr val="tx1"/>
                </a:solidFill>
                <a:hlinkClick r:id="rId7" tooltip="https://veriportali.tuik.gov.tr/tr/press/5829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TÜİK Veri Portalı – TÜFE, Ekim 2026 (resmi bülten)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u="sng" dirty="0">
                <a:solidFill>
                  <a:schemeClr val="tx1"/>
                </a:solidFill>
                <a:hlinkClick r:id="rId8" tooltip="https://www.yatirimx.com.tr/ekonomi/enflasyon-yillik-bazda-yuzde-30un-altina-geriledi-tuik-acikladi/2755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YatırımX – TÜİK Ekim 2026 enflasyon özeti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u="sng" dirty="0">
                <a:solidFill>
                  <a:schemeClr val="tx1"/>
                </a:solidFill>
                <a:hlinkClick r:id="rId9" tooltip="https://www.forbes.com.tr/ekonomi/tuik-eylul-enflasyonunu-acikladi-eylul-2026-tuketici-fiyat-endeksi-tuik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Forbes Türkiye – TÜİK Eylül 2026 TÜFE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u="sng" dirty="0">
                <a:solidFill>
                  <a:schemeClr val="tx1"/>
                </a:solidFill>
                <a:hlinkClick r:id="rId10" tooltip="https://bigpara.hurriyet.com.tr/haberleri/eylul-ayi-kira-artis-orani-202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Bigpara – Eylül 2026 kira artış oranı</a:t>
            </a:r>
            <a:endParaRPr lang="en-US" sz="1300" dirty="0"/>
          </a:p>
          <a:p>
            <a:pPr marL="177800" indent="-177800">
              <a:spcAft>
                <a:spcPts val="600"/>
              </a:spcAft>
              <a:buSzPct val="100000"/>
              <a:buChar char="•"/>
            </a:pPr>
            <a:r>
              <a:rPr lang="en-US" sz="1300" u="sng" dirty="0">
                <a:solidFill>
                  <a:schemeClr val="tx1"/>
                </a:solidFill>
                <a:hlinkClick r:id="rId11" tooltip="https://www.kap.org.tr/tr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KAP – Kamuyu Aydınlatma Platformu</a:t>
            </a:r>
            <a:endParaRPr lang="en-US" sz="1300" dirty="0"/>
          </a:p>
        </p:txBody>
      </p:sp>
      <p:sp>
        <p:nvSpPr>
          <p:cNvPr id="4" name="Not"/>
          <p:cNvSpPr txBox="1"/>
          <p:nvPr/>
        </p:nvSpPr>
        <p:spPr>
          <a:xfrm>
            <a:off x="457200" y="4023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chemeClr val="accent6"/>
                </a:solidFill>
              </a:rPr>
              <a:t>Not: TÜİK Veri Portalı linki Ekim 2026 bültenine aittir; sitenin otomatik erişime kapalı olması nedeniyle içeriği ayrıca doğrulanamadı, Ekim rakamları basın özetlerinden alınmıştır. Eylül 2026 rakamları paylaşılan bülten görselindendir. Bu sunum yatırım tavsiyesi değildir.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73168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erakende Muhendisi Migros">
  <a:themeElements>
    <a:clrScheme name="Perakende Muhendisi Migros">
      <a:dk1>
        <a:srgbClr val="1A1A1A"/>
      </a:dk1>
      <a:lt1>
        <a:srgbClr val="FFFFFF"/>
      </a:lt1>
      <a:dk2>
        <a:srgbClr val="2D2926"/>
      </a:dk2>
      <a:lt2>
        <a:srgbClr val="FEF1E8"/>
      </a:lt2>
      <a:accent1>
        <a:srgbClr val="F37021"/>
      </a:accent1>
      <a:accent2>
        <a:srgbClr val="3F3A36"/>
      </a:accent2>
      <a:accent3>
        <a:srgbClr val="B3261E"/>
      </a:accent3>
      <a:accent4>
        <a:srgbClr val="1E7B4F"/>
      </a:accent4>
      <a:accent5>
        <a:srgbClr val="F9C9A6"/>
      </a:accent5>
      <a:accent6>
        <a:srgbClr val="5F5A56"/>
      </a:accent6>
      <a:hlink>
        <a:srgbClr val="C2410C"/>
      </a:hlink>
      <a:folHlink>
        <a:srgbClr val="5F5A56"/>
      </a:folHlink>
    </a:clrScheme>
    <a:fontScheme name="Perakende Muhendisi Migros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1776</Words>
  <Application>Microsoft Office PowerPoint</Application>
  <PresentationFormat>Ekran Gösterisi (16:9)</PresentationFormat>
  <Paragraphs>243</Paragraphs>
  <Slides>15</Slides>
  <Notes>15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1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7" baseType="lpstr">
      <vt:lpstr>Arial</vt:lpstr>
      <vt:lpstr>Perakende Muhendisi Migros</vt:lpstr>
      <vt:lpstr>PowerPoint Sunusu</vt:lpstr>
      <vt:lpstr>Kısa Özet</vt:lpstr>
      <vt:lpstr>Migros: 9 Ay ve 3. Çeyrek</vt:lpstr>
      <vt:lpstr>Büyüme: Fiyat ve Sepet Öne Çıkıyor</vt:lpstr>
      <vt:lpstr>Kârlılık: Toparlanma 3. Çeyrekte</vt:lpstr>
      <vt:lpstr>Ağ ve Kanal: Küçük Format, Online</vt:lpstr>
      <vt:lpstr>Pazar Payı ve Nakit</vt:lpstr>
      <vt:lpstr>TÜİK Eylül 2026: Enflasyon</vt:lpstr>
      <vt:lpstr>Migros 3Ç ile TÜİK Eylül</vt:lpstr>
      <vt:lpstr>Yerel Marketler: Ne Yapmalı? (1/2)</vt:lpstr>
      <vt:lpstr>Yerel Marketler: Ne Yapmalı? (2/2)</vt:lpstr>
      <vt:lpstr>İlk 30 Gün İçin 5 Adım</vt:lpstr>
      <vt:lpstr>Perakende Mühendisi Yorumu</vt:lpstr>
      <vt:lpstr>Üç Kural</vt:lpstr>
      <vt:lpstr>Kaynaklar (Tıklanabilir)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Migros 2025-2026 İlk 9 Ay Analizi</dc:title>
  <dc:subject>PptxGenJS Presentation</dc:subject>
  <dc:creator>Perakende Mühendisi</dc:creator>
  <cp:lastModifiedBy>selim kılıç</cp:lastModifiedBy>
  <cp:revision>1</cp:revision>
  <dcterms:created xsi:type="dcterms:W3CDTF">2026-11-07T08:15:29Z</dcterms:created>
  <dcterms:modified xsi:type="dcterms:W3CDTF">2026-11-07T08:26:25Z</dcterms:modified>
</cp:coreProperties>
</file>